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9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895" r:id="rId3"/>
    <p:sldId id="778" r:id="rId4"/>
    <p:sldId id="779" r:id="rId5"/>
    <p:sldId id="776" r:id="rId6"/>
    <p:sldId id="777" r:id="rId7"/>
    <p:sldId id="897" r:id="rId8"/>
    <p:sldId id="782" r:id="rId9"/>
    <p:sldId id="901" r:id="rId10"/>
    <p:sldId id="902" r:id="rId11"/>
    <p:sldId id="783" r:id="rId12"/>
    <p:sldId id="906" r:id="rId13"/>
    <p:sldId id="905" r:id="rId14"/>
    <p:sldId id="903" r:id="rId15"/>
    <p:sldId id="792" r:id="rId16"/>
    <p:sldId id="793" r:id="rId17"/>
    <p:sldId id="803" r:id="rId18"/>
    <p:sldId id="907" r:id="rId19"/>
    <p:sldId id="908" r:id="rId20"/>
    <p:sldId id="909" r:id="rId21"/>
    <p:sldId id="910" r:id="rId22"/>
    <p:sldId id="353" r:id="rId23"/>
  </p:sldIdLst>
  <p:sldSz cx="9144000" cy="6858000" type="screen4x3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0AF"/>
    <a:srgbClr val="CC3455"/>
    <a:srgbClr val="6600FF"/>
    <a:srgbClr val="990099"/>
    <a:srgbClr val="900676"/>
    <a:srgbClr val="E1CDFF"/>
    <a:srgbClr val="C0C7CA"/>
    <a:srgbClr val="FF66FF"/>
    <a:srgbClr val="E69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6797" autoAdjust="0"/>
  </p:normalViewPr>
  <p:slideViewPr>
    <p:cSldViewPr>
      <p:cViewPr varScale="1">
        <p:scale>
          <a:sx n="106" d="100"/>
          <a:sy n="106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0" y="-78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8526E-F747-485B-A461-D3D85CA47AD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5C341-6529-48EE-88D3-5057D1772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171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E2F45-AA91-4ED8-A457-A068F2BA1755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F888F-27B3-4F0C-AC38-E7AA8B95E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31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622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12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28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12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110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052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12DC-04B5-48A7-8050-79FEB78DC64B}" type="datetime1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483-3D82-4E67-85D2-0BBACA0A21D0}" type="datetime1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416F-70B9-4C4C-9141-669D88F6EF29}" type="datetime1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5F890-38F3-40ED-81D9-B8EB46BBED30}" type="datetime1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4E27-BB8B-4A9C-877C-1719B15DF553}" type="datetime1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638C-01B8-4430-8F77-C6DE1364729B}" type="datetime1">
              <a:rPr lang="ru-RU" smtClean="0"/>
              <a:t>27.02.2018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54AEC-2EE6-4208-901B-4B81E5752AA1}" type="datetime1">
              <a:rPr lang="ru-RU" smtClean="0"/>
              <a:t>27.02.2018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3D5C-A883-453A-AFAB-2EF99459BC96}" type="datetime1">
              <a:rPr lang="ru-RU" smtClean="0"/>
              <a:t>27.02.2018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C18B-7321-4D85-8359-E90ECB06E448}" type="datetime1">
              <a:rPr lang="ru-RU" smtClean="0"/>
              <a:t>27.02.2018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5F8A-46C2-4766-85BC-59E65F86FDF3}" type="datetime1">
              <a:rPr lang="ru-RU" smtClean="0"/>
              <a:t>27.02.2018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5613-056E-494B-B63A-26035D8ADB00}" type="datetime1">
              <a:rPr lang="ru-RU" smtClean="0"/>
              <a:t>27.02.2018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0C8A5A9-E39D-46BB-A73C-34B8DEF53645}" type="datetime1">
              <a:rPr lang="ru-RU" smtClean="0"/>
              <a:t>27.02.2018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hse.ru/data/2014/06/24/1310196963/logo_%D1%81_hse_cmyk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74" y="692696"/>
            <a:ext cx="8468243" cy="2160240"/>
          </a:xfrm>
        </p:spPr>
        <p:txBody>
          <a:bodyPr anchor="t"/>
          <a:lstStyle/>
          <a:p>
            <a:pPr algn="ctr"/>
            <a:br>
              <a:rPr lang="ru-RU" sz="2400" b="1" dirty="0"/>
            </a:br>
            <a:r>
              <a:rPr lang="ru-RU" sz="2400" b="1" dirty="0"/>
              <a:t>НАЦИОНАЛЬНЫЙ ИССЛЕДОВАТЕЛЬСКИЙ УНИВЕРСИТЕТ</a:t>
            </a:r>
            <a:br>
              <a:rPr lang="ru-RU" sz="2400" b="1" dirty="0"/>
            </a:br>
            <a:r>
              <a:rPr lang="ru-RU" sz="2400" b="1" dirty="0"/>
              <a:t>«ВЫСШАЯ ШКОЛА ЭКОНОМИКИ»</a:t>
            </a:r>
            <a:br>
              <a:rPr lang="ru-RU" sz="3600" b="1" dirty="0"/>
            </a:br>
            <a:br>
              <a:rPr lang="ru-RU" sz="3600" b="1" dirty="0"/>
            </a:br>
            <a:r>
              <a:rPr lang="ru-RU" sz="3600" b="1" dirty="0"/>
              <a:t>Бизнес-образование в новой национальной модели квалификаций:</a:t>
            </a:r>
            <a:br>
              <a:rPr lang="ru-RU" sz="3600" b="1" dirty="0"/>
            </a:br>
            <a:r>
              <a:rPr lang="ru-RU" sz="3600" b="1" dirty="0"/>
              <a:t>вызовы и решения</a:t>
            </a:r>
            <a:br>
              <a:rPr lang="ru-RU" sz="3600" dirty="0"/>
            </a:br>
            <a:br>
              <a:rPr lang="ru-RU" sz="3600" dirty="0"/>
            </a:br>
            <a:r>
              <a:rPr lang="ru-RU" sz="4400" b="1" dirty="0">
                <a:cs typeface="Times New Roman" panose="02020603050405020304" pitchFamily="18" charset="0"/>
              </a:rPr>
              <a:t> </a:t>
            </a:r>
            <a:endParaRPr lang="ru-RU" sz="4400" dirty="0"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6237312"/>
            <a:ext cx="1512168" cy="432048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201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8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4149080"/>
            <a:ext cx="49685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/>
                </a:solidFill>
                <a:latin typeface="+mj-lt"/>
              </a:rPr>
              <a:t>Автор:  </a:t>
            </a:r>
          </a:p>
          <a:p>
            <a:r>
              <a:rPr lang="ru-RU" b="1" i="1" dirty="0">
                <a:solidFill>
                  <a:schemeClr val="tx2"/>
                </a:solidFill>
                <a:latin typeface="+mj-lt"/>
              </a:rPr>
              <a:t>Дмитрий </a:t>
            </a:r>
            <a:r>
              <a:rPr lang="ru-RU" b="1" i="1" dirty="0" err="1">
                <a:solidFill>
                  <a:schemeClr val="tx2"/>
                </a:solidFill>
                <a:latin typeface="+mj-lt"/>
              </a:rPr>
              <a:t>Левонович</a:t>
            </a:r>
            <a:r>
              <a:rPr lang="ru-RU" b="1" i="1" dirty="0">
                <a:solidFill>
                  <a:schemeClr val="tx2"/>
                </a:solidFill>
                <a:latin typeface="+mj-lt"/>
              </a:rPr>
              <a:t> Кузнецов </a:t>
            </a:r>
            <a:r>
              <a:rPr lang="ru-RU" dirty="0">
                <a:solidFill>
                  <a:schemeClr val="tx2"/>
                </a:solidFill>
                <a:latin typeface="+mj-lt"/>
              </a:rPr>
              <a:t>– </a:t>
            </a:r>
          </a:p>
          <a:p>
            <a:r>
              <a:rPr lang="en-US" dirty="0">
                <a:solidFill>
                  <a:schemeClr val="tx2"/>
                </a:solidFill>
                <a:latin typeface="+mj-lt"/>
              </a:rPr>
              <a:t>DBA</a:t>
            </a:r>
            <a:r>
              <a:rPr lang="ru-RU" dirty="0">
                <a:solidFill>
                  <a:schemeClr val="tx2"/>
                </a:solidFill>
                <a:latin typeface="+mj-lt"/>
              </a:rPr>
              <a:t>, ординарный профессор, </a:t>
            </a:r>
          </a:p>
          <a:p>
            <a:r>
              <a:rPr lang="ru-RU" dirty="0">
                <a:solidFill>
                  <a:schemeClr val="tx2"/>
                </a:solidFill>
                <a:latin typeface="+mj-lt"/>
              </a:rPr>
              <a:t>директор Высшей школы юриспруденции ВШЭ,</a:t>
            </a:r>
            <a:endParaRPr lang="en-US" dirty="0">
              <a:solidFill>
                <a:schemeClr val="tx2"/>
              </a:solidFill>
              <a:latin typeface="+mj-lt"/>
            </a:endParaRPr>
          </a:p>
          <a:p>
            <a:r>
              <a:rPr lang="ru-RU" dirty="0">
                <a:solidFill>
                  <a:schemeClr val="tx2"/>
                </a:solidFill>
                <a:latin typeface="+mj-lt"/>
              </a:rPr>
              <a:t>заместитель Председателя Экспертного совета</a:t>
            </a:r>
          </a:p>
        </p:txBody>
      </p:sp>
      <p:pic>
        <p:nvPicPr>
          <p:cNvPr id="6" name="Рисунок 5" descr="https://www.hse.ru/data/2014/06/24/1310196963/logo_%D1%81_hse_cmyk.jpg.(150x145x123).jpg">
            <a:hlinkClick r:id="rId2"/>
            <a:extLst>
              <a:ext uri="{FF2B5EF4-FFF2-40B4-BE49-F238E27FC236}">
                <a16:creationId xmlns:a16="http://schemas.microsoft.com/office/drawing/2014/main" id="{8CB16BA7-9DFD-4387-BC79-1A44EECF347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53" y="231368"/>
            <a:ext cx="988060" cy="922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6095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66130"/>
          </a:xfrm>
        </p:spPr>
        <p:txBody>
          <a:bodyPr/>
          <a:lstStyle/>
          <a:p>
            <a:pPr algn="ctr"/>
            <a:r>
              <a:rPr lang="ru-RU" sz="2400" dirty="0"/>
              <a:t>ВЫЗОВ 2. Программы бизнес-образования                                         в Национальной системе квалификации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064896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Освоение программ бизнес-образования не дает никаких специальных преимуществ и возможностей в рамках Национальной системы квалификации</a:t>
            </a:r>
          </a:p>
          <a:p>
            <a:pPr marL="114300" indent="0" algn="just">
              <a:buNone/>
            </a:pPr>
            <a:endParaRPr lang="ru-RU" dirty="0"/>
          </a:p>
          <a:p>
            <a:pPr algn="just"/>
            <a:r>
              <a:rPr lang="ru-RU" dirty="0"/>
              <a:t>Как правило, освоение программы бизнес-образования формально юридически приравнивается к освоению любой ДПП, в том числе к ПК объемом 16 часов</a:t>
            </a:r>
          </a:p>
          <a:p>
            <a:pPr marL="114300" indent="0" algn="just">
              <a:buNone/>
            </a:pPr>
            <a:endParaRPr lang="ru-RU" dirty="0"/>
          </a:p>
          <a:p>
            <a:pPr algn="just"/>
            <a:r>
              <a:rPr lang="ru-RU" dirty="0"/>
              <a:t>ДПП в ряде случаев используются в ПС в качестве альтернативы наличия профильного высшего образования</a:t>
            </a:r>
          </a:p>
          <a:p>
            <a:pPr marL="114300" indent="0" algn="just">
              <a:buNone/>
            </a:pPr>
            <a:endParaRPr lang="ru-RU" dirty="0"/>
          </a:p>
          <a:p>
            <a:pPr algn="just"/>
            <a:r>
              <a:rPr lang="ru-RU" dirty="0"/>
              <a:t>ДПП могут использоваться разработчиками отдельных ПС как лоббистский инструмент для продвижения своих собственных интересов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497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779"/>
            <a:ext cx="6840760" cy="1049900"/>
          </a:xfrm>
        </p:spPr>
        <p:txBody>
          <a:bodyPr/>
          <a:lstStyle/>
          <a:p>
            <a:pPr algn="ctr"/>
            <a:r>
              <a:rPr lang="ru-RU" sz="2400" dirty="0"/>
              <a:t>Пример ПС </a:t>
            </a:r>
            <a:r>
              <a:rPr lang="ru-RU" sz="2400" b="1" dirty="0"/>
              <a:t>«Специалист по </a:t>
            </a:r>
            <a:r>
              <a:rPr lang="ru-RU" sz="2400" b="1" dirty="0" err="1"/>
              <a:t>патентоведению</a:t>
            </a:r>
            <a:r>
              <a:rPr lang="ru-RU" sz="2400" b="1" dirty="0"/>
              <a:t>»</a:t>
            </a:r>
            <a:br>
              <a:rPr lang="ru-RU" sz="1800" b="1" dirty="0"/>
            </a:b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11</a:t>
            </a:fld>
            <a:endParaRPr lang="ru-RU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028700" y="3543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028700" y="3543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009655"/>
              </p:ext>
            </p:extLst>
          </p:nvPr>
        </p:nvGraphicFramePr>
        <p:xfrm>
          <a:off x="220943" y="2676198"/>
          <a:ext cx="8064897" cy="30768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27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6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ОТФ</a:t>
                      </a:r>
                      <a:endParaRPr lang="ru-RU" sz="1400" dirty="0">
                        <a:effectLst/>
                        <a:latin typeface="+mn-lt"/>
                        <a:ea typeface="MS PGothic"/>
                        <a:cs typeface="Times New Roman"/>
                      </a:endParaRPr>
                    </a:p>
                  </a:txBody>
                  <a:tcPr marL="54267" marR="5426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и управление процессами введения в оборот прав на ИС и материальные носители, в которых выражена ИС (в отрасли экономики)</a:t>
                      </a:r>
                    </a:p>
                  </a:txBody>
                  <a:tcPr marL="54267" marR="54267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/>
                        </a:rPr>
                        <a:t>Возможные наименования должностей</a:t>
                      </a:r>
                    </a:p>
                  </a:txBody>
                  <a:tcPr marL="39370" marR="39370" marT="64770" marB="647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Патентовед,</a:t>
                      </a:r>
                      <a:b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управлению интеллектуальной собственностью,</a:t>
                      </a:r>
                      <a:b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Начальник отдела по управлению интеллектуальной собственностью</a:t>
                      </a:r>
                      <a:endParaRPr lang="ru-R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9370" marR="39370" marT="64770" marB="6477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2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Требования к образованию и обучению</a:t>
                      </a:r>
                      <a:endParaRPr lang="ru-RU" sz="1400" dirty="0">
                        <a:effectLst/>
                        <a:latin typeface="+mn-lt"/>
                        <a:ea typeface="MS PGothic"/>
                        <a:cs typeface="Times New Roman"/>
                      </a:endParaRPr>
                    </a:p>
                  </a:txBody>
                  <a:tcPr marL="54267" marR="5426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effectLst/>
                          <a:latin typeface="&amp;quo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образование по соответствующему профилю деятельности (бакалавриат, специалитет)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&amp;quo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профессиональная переподготовка по программе 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effectLst/>
                          <a:latin typeface="&amp;quo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патентоведения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&amp;quo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 присвоением квалификации, </a:t>
                      </a:r>
                      <a:r>
                        <a:rPr lang="ru-RU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&amp;quo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либо магистратура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effectLst/>
                          <a:latin typeface="&amp;quo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направлению «Экономика» по соответствующему профилю в сфере ИС, </a:t>
                      </a:r>
                      <a:r>
                        <a:rPr lang="ru-RU" sz="1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&amp;quo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либо </a:t>
                      </a:r>
                      <a:r>
                        <a:rPr lang="ru-RU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&amp;quo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аспирантура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effectLst/>
                          <a:latin typeface="&amp;quo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при условии специализации в области ИС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Требования к опыту практической работы</a:t>
                      </a:r>
                      <a:endParaRPr lang="ru-RU" sz="1400" dirty="0">
                        <a:effectLst/>
                        <a:latin typeface="+mn-lt"/>
                        <a:ea typeface="MS PGothic"/>
                        <a:cs typeface="Times New Roman"/>
                      </a:endParaRPr>
                    </a:p>
                  </a:txBody>
                  <a:tcPr marL="54267" marR="5426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MS PGothic"/>
                          <a:cs typeface="Times New Roman"/>
                        </a:rPr>
                        <a:t>3 </a:t>
                      </a:r>
                      <a:r>
                        <a:rPr lang="ru-RU" sz="1400" dirty="0">
                          <a:effectLst/>
                          <a:latin typeface="+mn-lt"/>
                          <a:ea typeface="MS PGothic"/>
                          <a:cs typeface="Times New Roman"/>
                        </a:rPr>
                        <a:t>года</a:t>
                      </a:r>
                    </a:p>
                  </a:txBody>
                  <a:tcPr marL="54267" marR="54267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457200" y="2414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1025525" y="3771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476350" y="0"/>
            <a:ext cx="197682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000" dirty="0"/>
              <a:t>Утвержден</a:t>
            </a:r>
          </a:p>
          <a:p>
            <a:pPr algn="r"/>
            <a:r>
              <a:rPr lang="ru-RU" sz="1000" dirty="0"/>
              <a:t>приказом Министерства труда</a:t>
            </a:r>
          </a:p>
          <a:p>
            <a:pPr algn="r"/>
            <a:r>
              <a:rPr lang="ru-RU" sz="1000" dirty="0"/>
              <a:t>и социальной защиты</a:t>
            </a:r>
          </a:p>
          <a:p>
            <a:pPr algn="r"/>
            <a:r>
              <a:rPr lang="ru-RU" sz="1000" dirty="0"/>
              <a:t>Российской Федерации</a:t>
            </a:r>
          </a:p>
          <a:p>
            <a:pPr algn="r"/>
            <a:r>
              <a:rPr lang="ru-RU" sz="1000" dirty="0"/>
              <a:t>от 22 октября 2014 г. N 570н</a:t>
            </a:r>
          </a:p>
          <a:p>
            <a:pPr algn="r"/>
            <a:r>
              <a:rPr lang="ru-RU" sz="1000" dirty="0"/>
              <a:t> 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457015"/>
              </p:ext>
            </p:extLst>
          </p:nvPr>
        </p:nvGraphicFramePr>
        <p:xfrm>
          <a:off x="242710" y="1321991"/>
          <a:ext cx="8064896" cy="88430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65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1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3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и управление процессами введения в оборот прав на ИС и материальные носители, в которых выражена ИС (в отрасли экономики)</a:t>
                      </a:r>
                      <a:endParaRPr lang="ru-RU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Код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Уровень квалификации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69" y="754053"/>
            <a:ext cx="30704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3.1. Обобщенная трудовая функция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464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16632"/>
            <a:ext cx="8460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Профессиональный стандарт   «Буровой супервайзер в нефтегазовой отрасли»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687986"/>
              </p:ext>
            </p:extLst>
          </p:nvPr>
        </p:nvGraphicFramePr>
        <p:xfrm>
          <a:off x="107503" y="518943"/>
          <a:ext cx="9036498" cy="54676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5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0844">
                <a:tc>
                  <a:txBody>
                    <a:bodyPr/>
                    <a:lstStyle/>
                    <a:p>
                      <a:r>
                        <a:rPr lang="ru-RU" sz="1200" dirty="0"/>
                        <a:t>Обобщенные трудовые функции</a:t>
                      </a:r>
                      <a:endParaRPr lang="ru-RU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effectLst/>
                        </a:rPr>
                        <a:t>Технологический контроль и управление процессом бурения скважины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effectLst/>
                        </a:rPr>
                        <a:t>Технологический контроль и управление процессом бурения скважин на месторождениях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97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effectLst/>
                        </a:rPr>
                        <a:t>Возможные</a:t>
                      </a:r>
                    </a:p>
                    <a:p>
                      <a:r>
                        <a:rPr lang="ru-RU" sz="1100" kern="1200" dirty="0">
                          <a:effectLst/>
                        </a:rPr>
                        <a:t>наименования</a:t>
                      </a:r>
                    </a:p>
                    <a:p>
                      <a:r>
                        <a:rPr lang="ru-RU" sz="1100" kern="1200" dirty="0">
                          <a:effectLst/>
                        </a:rPr>
                        <a:t>должностей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effectLst/>
                        </a:rPr>
                        <a:t>Буровой супервайзер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effectLst/>
                        </a:rPr>
                        <a:t>Старший буровой супервайзер</a:t>
                      </a:r>
                    </a:p>
                    <a:p>
                      <a:r>
                        <a:rPr lang="ru-RU" sz="1400" kern="1200" dirty="0">
                          <a:effectLst/>
                        </a:rPr>
                        <a:t>Региональный буровой супервайзер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960"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effectLst/>
                        </a:rPr>
                        <a:t>Наименование базовой группы, должности (профессии) или специальности из ЕКС</a:t>
                      </a:r>
                      <a:endParaRPr lang="ru-RU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>
                          <a:effectLst/>
                        </a:rPr>
                        <a:t>Буровой мастер</a:t>
                      </a:r>
                      <a:r>
                        <a:rPr lang="en-US" sz="1400" u="none" strike="noStrike" kern="1200" dirty="0">
                          <a:effectLst/>
                        </a:rPr>
                        <a:t>&lt;1&gt;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2531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effectLst/>
                        </a:rPr>
                        <a:t>Требования к образованию и обучению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Высшее образование - </a:t>
                      </a:r>
                      <a:r>
                        <a:rPr lang="ru-RU" sz="1400" dirty="0" err="1">
                          <a:effectLst/>
                        </a:rPr>
                        <a:t>бакалавриат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Дополнительные профессиональные программы - программы повышения квалификации, программы профессиональной переподготовки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effectLst/>
                        </a:rPr>
                        <a:t>Высшее образование - </a:t>
                      </a:r>
                      <a:r>
                        <a:rPr lang="ru-RU" sz="1400" kern="1200" dirty="0" err="1">
                          <a:effectLst/>
                        </a:rPr>
                        <a:t>специалитет</a:t>
                      </a:r>
                      <a:r>
                        <a:rPr lang="ru-RU" sz="1400" kern="1200" dirty="0">
                          <a:effectLst/>
                        </a:rPr>
                        <a:t>, магистратура</a:t>
                      </a:r>
                    </a:p>
                    <a:p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</a:rPr>
                        <a:t>Дополнительные профессиональные программы - программы повышения квалификации, программы профессиональной переподготовки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388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effectLst/>
                        </a:rPr>
                        <a:t>Требования к опыту практической работы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Стаж работы в должности инженерно-технического работника, связанного с бурением скважины, не менее трех лет</a:t>
                      </a:r>
                      <a:endParaRPr lang="ru-R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7817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effectLst/>
                        </a:rPr>
                        <a:t>Особые условия допуска к работе</a:t>
                      </a:r>
                      <a:endParaRPr lang="ru-RU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kern="1200" dirty="0">
                          <a:effectLst/>
                        </a:rPr>
                        <a:t>Прохождение обязательных предварительных (при поступлении на работу) и периодических медицинских осмотров (обследований), а также внеочередных медицинских осмотров (обследований) </a:t>
                      </a:r>
                    </a:p>
                    <a:p>
                      <a:r>
                        <a:rPr lang="ru-RU" sz="1400" kern="1200" dirty="0">
                          <a:effectLst/>
                        </a:rPr>
                        <a:t>Аттестация по охране труда, промышленной и экологической безопасности</a:t>
                      </a:r>
                    </a:p>
                    <a:p>
                      <a:r>
                        <a:rPr lang="ru-RU" sz="1400" kern="1200" dirty="0">
                          <a:effectLst/>
                        </a:rPr>
                        <a:t>Проверка знаний по курсу "Контроль скважины. Управление скважиной при </a:t>
                      </a:r>
                      <a:r>
                        <a:rPr lang="ru-RU" sz="1400" kern="1200" dirty="0" err="1">
                          <a:effectLst/>
                        </a:rPr>
                        <a:t>газонефтеводопроявлениях</a:t>
                      </a:r>
                      <a:r>
                        <a:rPr lang="ru-RU" sz="1400" kern="1200" dirty="0">
                          <a:effectLst/>
                        </a:rPr>
                        <a:t> (ГНВП) и открытых фонтанах"</a:t>
                      </a:r>
                    </a:p>
                    <a:p>
                      <a:r>
                        <a:rPr lang="ru-RU" sz="1400" kern="1200" dirty="0">
                          <a:effectLst/>
                        </a:rPr>
                        <a:t>Прохождение профессиональной переподготовки на курсах повышения квалификации буровых супервайзеров - один раз в три года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5986581"/>
            <a:ext cx="914400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100" dirty="0"/>
              <a:t>Мастера буровые и их помощники</a:t>
            </a:r>
            <a:r>
              <a:rPr lang="en-US" sz="1100" dirty="0"/>
              <a:t> </a:t>
            </a:r>
            <a:r>
              <a:rPr lang="ru-RU" sz="1100" dirty="0"/>
              <a:t>(№2130100б-23196 ) включены  в Список № 1 производств, работ, профессий, должностей и показателей на подземных работах, на работах с особо вредными и особо тяжелыми условиями труда, занятость в которых </a:t>
            </a:r>
            <a:r>
              <a:rPr lang="ru-RU" sz="1050" dirty="0"/>
              <a:t>дает</a:t>
            </a:r>
            <a:r>
              <a:rPr lang="ru-RU" sz="1100" dirty="0"/>
              <a:t> право на пенсию по возрасту (по старости) на льготных условиях (утв.  постановлением Кабинета Министров СССР от 26 января 1991 г. № 10)</a:t>
            </a:r>
          </a:p>
        </p:txBody>
      </p:sp>
    </p:spTree>
    <p:extLst>
      <p:ext uri="{BB962C8B-B14F-4D97-AF65-F5344CB8AC3E}">
        <p14:creationId xmlns:p14="http://schemas.microsoft.com/office/powerpoint/2010/main" val="4070112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66130"/>
          </a:xfrm>
        </p:spPr>
        <p:txBody>
          <a:bodyPr/>
          <a:lstStyle/>
          <a:p>
            <a:pPr algn="ctr"/>
            <a:r>
              <a:rPr lang="ru-RU" sz="2400" dirty="0"/>
              <a:t>ВЫЗОВ 3. Бизнес-степени в управленческих ПС и ОТФ:           пути интеграции в Национальную систему квалификаций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064896" cy="54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Профессиональная переподготовка с присвоением дополнительной квалификации МВА (ЕМВА, другие) должна стать одной из траекторий приобретения необходимого уровня квалификации (в качестве самостоятельного пути  достижения квалификации в рамках ДПП)</a:t>
            </a:r>
          </a:p>
          <a:p>
            <a:pPr marL="114300" indent="0" algn="just">
              <a:buNone/>
            </a:pPr>
            <a:endParaRPr lang="ru-RU" dirty="0"/>
          </a:p>
          <a:p>
            <a:pPr algn="just"/>
            <a:r>
              <a:rPr lang="ru-RU" dirty="0"/>
              <a:t>Наличие бизнес-образования должно учитываться в требованиях к образованию и обучению во всех управленческих ПС и ОТФ управленческого характера в иных ПС</a:t>
            </a:r>
          </a:p>
          <a:p>
            <a:pPr marL="114300" indent="0" algn="just">
              <a:buNone/>
            </a:pPr>
            <a:endParaRPr lang="ru-RU" dirty="0"/>
          </a:p>
          <a:p>
            <a:pPr algn="just"/>
            <a:r>
              <a:rPr lang="ru-RU" dirty="0"/>
              <a:t>В ряде случаев бизнес-образование должно выступать в качестве альтернативы наличию профильного высшего образования</a:t>
            </a:r>
          </a:p>
          <a:p>
            <a:pPr marL="114300" indent="0" algn="just">
              <a:buNone/>
            </a:pPr>
            <a:endParaRPr lang="ru-RU" dirty="0"/>
          </a:p>
          <a:p>
            <a:pPr algn="just"/>
            <a:r>
              <a:rPr lang="ru-RU" dirty="0"/>
              <a:t>Программы МВА (иные аналогичные программы) должны учитываться в рамках 7-8 уровней квалификации, программы ЕМВА (</a:t>
            </a:r>
            <a:r>
              <a:rPr lang="en-US" dirty="0"/>
              <a:t>DBA</a:t>
            </a:r>
            <a:r>
              <a:rPr lang="ru-RU" dirty="0"/>
              <a:t>, иные аналогичные программы) на 8-9 уровнях квалификации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273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C34FD-A43B-634A-9B8C-9626670F7CE8}" type="slidenum">
              <a:rPr lang="en-US" smtClean="0">
                <a:latin typeface="Calibri Light" panose="020F0302020204030204" pitchFamily="34" charset="0"/>
              </a:rPr>
              <a:t>14</a:t>
            </a:fld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2"/>
                </a:solidFill>
                <a:latin typeface="Calibri Light" panose="020F0302020204030204" pitchFamily="34" charset="0"/>
              </a:rPr>
              <a:t>Применение профессиональных стандартов.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  <a:latin typeface="Calibri Light" panose="020F0302020204030204" pitchFamily="34" charset="0"/>
              </a:rPr>
              <a:t>Установление требований к квалификации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9663" y="2064312"/>
            <a:ext cx="4120956" cy="2471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 algn="ctr">
              <a:buFont typeface="Arial" pitchFamily="34" charset="0"/>
              <a:buNone/>
            </a:pPr>
            <a:r>
              <a:rPr lang="ru-RU" altLang="ru-RU" sz="1800" dirty="0">
                <a:solidFill>
                  <a:schemeClr val="tx2"/>
                </a:solidFill>
                <a:latin typeface="Calibri Light" panose="020F0302020204030204" pitchFamily="34" charset="0"/>
                <a:cs typeface="Times New Roman" pitchFamily="18" charset="0"/>
              </a:rPr>
              <a:t>Ч.1. Ст. 195.3 ТК РФ 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1800" dirty="0">
                <a:latin typeface="Calibri Light" panose="020F0302020204030204" pitchFamily="34" charset="0"/>
              </a:rPr>
              <a:t>Если 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1800" dirty="0">
                <a:latin typeface="Calibri Light" panose="020F0302020204030204" pitchFamily="34" charset="0"/>
              </a:rPr>
              <a:t>ТК РФ, другими федеральными законами, иными нормативными 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1800" dirty="0">
                <a:latin typeface="Calibri Light" panose="020F0302020204030204" pitchFamily="34" charset="0"/>
              </a:rPr>
              <a:t>правовыми актами РФ установлены 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1800" dirty="0">
                <a:solidFill>
                  <a:srgbClr val="FF0000"/>
                </a:solidFill>
                <a:latin typeface="Calibri Light" panose="020F0302020204030204" pitchFamily="34" charset="0"/>
              </a:rPr>
              <a:t>требования к квалификации</a:t>
            </a:r>
            <a:r>
              <a:rPr lang="ru-RU" altLang="ru-RU" sz="1800" dirty="0">
                <a:latin typeface="Calibri Light" panose="020F0302020204030204" pitchFamily="34" charset="0"/>
              </a:rPr>
              <a:t>,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1800" dirty="0">
                <a:latin typeface="Calibri Light" panose="020F0302020204030204" pitchFamily="34" charset="0"/>
              </a:rPr>
              <a:t> необходимой работнику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1800" dirty="0">
                <a:latin typeface="Calibri Light" panose="020F0302020204030204" pitchFamily="34" charset="0"/>
              </a:rPr>
              <a:t>для </a:t>
            </a:r>
            <a:r>
              <a:rPr lang="ru-RU" altLang="ru-RU" sz="1800" dirty="0">
                <a:solidFill>
                  <a:srgbClr val="FF0000"/>
                </a:solidFill>
                <a:latin typeface="Calibri Light" panose="020F0302020204030204" pitchFamily="34" charset="0"/>
              </a:rPr>
              <a:t>выполнения определенной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1800" dirty="0">
                <a:solidFill>
                  <a:srgbClr val="FF0000"/>
                </a:solidFill>
                <a:latin typeface="Calibri Light" panose="020F0302020204030204" pitchFamily="34" charset="0"/>
              </a:rPr>
              <a:t> трудовой функции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87427" y="4913638"/>
            <a:ext cx="352047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Arial" charset="0"/>
              </a:rPr>
              <a:t>профессиональные стандарты в части указанных требований обязательны для применения работодателями. 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947665" y="45359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3987795" y="2064312"/>
            <a:ext cx="4472637" cy="2471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 algn="ctr">
              <a:buFont typeface="Arial" pitchFamily="34" charset="0"/>
              <a:buNone/>
            </a:pPr>
            <a:r>
              <a:rPr lang="ru-RU" altLang="ru-RU" sz="1800" dirty="0">
                <a:solidFill>
                  <a:schemeClr val="tx2"/>
                </a:solidFill>
                <a:latin typeface="Calibri Light" panose="020F0302020204030204" pitchFamily="34" charset="0"/>
                <a:cs typeface="Times New Roman" pitchFamily="18" charset="0"/>
              </a:rPr>
              <a:t>Ч.2. Ст. 195.3 ТК РФ </a:t>
            </a:r>
          </a:p>
          <a:p>
            <a:pPr marL="114300" indent="0" algn="ctr">
              <a:buNone/>
            </a:pPr>
            <a:r>
              <a:rPr lang="ru-RU" sz="1800" dirty="0">
                <a:latin typeface="Calibri Light" panose="020F0302020204030204" pitchFamily="34" charset="0"/>
              </a:rPr>
              <a:t>Характеристики квалификации, которые содержатся в профессиональных стандартах и обязательность применения которых не установлена в соответствии с частью первой настоящей статьи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043779" y="4221140"/>
            <a:ext cx="4416653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FF0000"/>
                </a:solidFill>
                <a:latin typeface="Calibri Light" panose="020F0302020204030204" pitchFamily="34" charset="0"/>
              </a:rPr>
              <a:t>применяются </a:t>
            </a:r>
            <a:r>
              <a:rPr lang="ru-RU" dirty="0">
                <a:latin typeface="Calibri Light" panose="020F0302020204030204" pitchFamily="34" charset="0"/>
              </a:rPr>
              <a:t>работодателями </a:t>
            </a:r>
            <a:r>
              <a:rPr lang="ru-RU" dirty="0">
                <a:solidFill>
                  <a:srgbClr val="FF0000"/>
                </a:solidFill>
                <a:latin typeface="Calibri Light" panose="020F0302020204030204" pitchFamily="34" charset="0"/>
              </a:rPr>
              <a:t>в качестве основы </a:t>
            </a:r>
            <a:r>
              <a:rPr lang="ru-RU" dirty="0">
                <a:latin typeface="Calibri Light" panose="020F0302020204030204" pitchFamily="34" charset="0"/>
              </a:rPr>
              <a:t>для определения требований к квалификации работников с учетом </a:t>
            </a: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 Light" panose="020F0302020204030204" pitchFamily="34" charset="0"/>
              </a:rPr>
              <a:t>особенностей выполняемых работниками трудовых функций,</a:t>
            </a: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 Light" panose="020F0302020204030204" pitchFamily="34" charset="0"/>
              </a:rPr>
              <a:t>обусловленных применяемыми технологиями </a:t>
            </a: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 Light" panose="020F0302020204030204" pitchFamily="34" charset="0"/>
              </a:rPr>
              <a:t>и принятой организацией производства и труда.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Arial" charset="0"/>
              </a:rPr>
              <a:t> 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444208" y="37890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14689" y="954107"/>
            <a:ext cx="38812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latin typeface="Calibri Light" panose="020F0302020204030204" pitchFamily="34" charset="0"/>
              </a:rPr>
              <a:t>Централизованное регулирование установления требований к квалификации</a:t>
            </a:r>
          </a:p>
          <a:p>
            <a:pPr algn="ctr"/>
            <a:r>
              <a:rPr lang="ru-RU" dirty="0">
                <a:solidFill>
                  <a:schemeClr val="tx2"/>
                </a:solidFill>
                <a:latin typeface="Calibri Light" panose="020F0302020204030204" pitchFamily="34" charset="0"/>
              </a:rPr>
              <a:t>(«жесткий сценарий»)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015514" y="10792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latin typeface="Calibri Light" panose="020F0302020204030204" pitchFamily="34" charset="0"/>
              </a:rPr>
              <a:t>Локальное регулирование требований к квалификации</a:t>
            </a:r>
          </a:p>
          <a:p>
            <a:pPr algn="ctr"/>
            <a:r>
              <a:rPr lang="ru-RU" dirty="0">
                <a:solidFill>
                  <a:schemeClr val="tx2"/>
                </a:solidFill>
                <a:latin typeface="Calibri Light" panose="020F0302020204030204" pitchFamily="34" charset="0"/>
              </a:rPr>
              <a:t>(«мягкий сценарий»)</a:t>
            </a:r>
          </a:p>
        </p:txBody>
      </p:sp>
    </p:spTree>
    <p:extLst>
      <p:ext uri="{BB962C8B-B14F-4D97-AF65-F5344CB8AC3E}">
        <p14:creationId xmlns:p14="http://schemas.microsoft.com/office/powerpoint/2010/main" val="2464547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3945" y="5589240"/>
            <a:ext cx="548640" cy="396240"/>
          </a:xfrm>
        </p:spPr>
        <p:txBody>
          <a:bodyPr/>
          <a:lstStyle/>
          <a:p>
            <a:fld id="{CA551110-ED47-4A9C-A16D-C46575C5D074}" type="slidenum">
              <a:rPr lang="ru-RU" smtClean="0"/>
              <a:t>15</a:t>
            </a:fld>
            <a:endParaRPr lang="ru-RU" dirty="0"/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-23438" y="29190"/>
            <a:ext cx="8843910" cy="375474"/>
          </a:xfrm>
        </p:spPr>
        <p:txBody>
          <a:bodyPr/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Обязательность применения профессиональных стандартов с  01.07.2016 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80111" y="417758"/>
            <a:ext cx="3413915" cy="149008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стандарты в части указанных требований обязательны для применения работодателями.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2836" y="419254"/>
            <a:ext cx="5203686" cy="1490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195.3. ТК РФ 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«Если настоящим Кодексом, другими федеральными законами, иными нормативными правовыми актами Российской Федерации установлены требования к квалификации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&lt;…&gt;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306524" y="724063"/>
            <a:ext cx="360040" cy="341495"/>
          </a:xfrm>
          <a:prstGeom prst="rightArrow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9167" y="2087867"/>
            <a:ext cx="8342814" cy="108910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331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 РФ 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 педагогической деятельности допускаются лица, имеющие образовательный ценз, который определяется в порядке, установленном законодательством Российской Федерации в сфере образования».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3356993"/>
            <a:ext cx="7402042" cy="16561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46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29.12.2012 N 273-ФЗ "Об образовании в Российской Федерации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endParaRPr lang="ru-RU" alt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«1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занятие педагогической деятельностью имеют лица, имеющие среднее профессиональное или высшее образование и отвечающие квалификационным требованиям, указанным в квалификационных справочниках, и (или) профессиональным стандартам».</a:t>
            </a:r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2017978" y="1827109"/>
            <a:ext cx="180021" cy="34149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1676484" y="3096235"/>
            <a:ext cx="180021" cy="34149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вверх 12"/>
          <p:cNvSpPr/>
          <p:nvPr/>
        </p:nvSpPr>
        <p:spPr>
          <a:xfrm>
            <a:off x="8244408" y="1164298"/>
            <a:ext cx="569598" cy="3704862"/>
          </a:xfrm>
          <a:prstGeom prst="bent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2836" y="5229200"/>
            <a:ext cx="9041164" cy="129062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52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29.12.2012 N 273-ФЗ "Об образовании в Российской Федерации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«:   </a:t>
            </a: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«Право на занятие должностей в образовательных организациях имеют лица, отвечающие квалификационным требованиям, указанным в квалификационных справочниках, и (или) профессиональным стандартам.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верх 1"/>
          <p:cNvSpPr/>
          <p:nvPr/>
        </p:nvSpPr>
        <p:spPr>
          <a:xfrm>
            <a:off x="8783963" y="1164298"/>
            <a:ext cx="360037" cy="4214435"/>
          </a:xfrm>
          <a:prstGeom prst="upArrow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-467631" y="4024539"/>
            <a:ext cx="2067827" cy="34149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267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4030" y="1304072"/>
            <a:ext cx="3917929" cy="3967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образовательные организации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39385" y="1304072"/>
            <a:ext cx="3790945" cy="3967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организации, осуществляющие обучение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4029" y="1844824"/>
            <a:ext cx="3917929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/>
              <a:t>некоммерческие организации, осуществляющие на основании лицензии образовательную деятельность в качестве основного вида деятельности в соответствии с целями, ради достижения которых такие организации созданы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47570" y="1874478"/>
            <a:ext cx="3869928" cy="10928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/>
              <a:t>юридические лица, осуществляющее на основании лицензии наряду с основной деятельностью образовательную деятельность в качестве дополнительного вида деятельности;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590176" y="1066130"/>
            <a:ext cx="720080" cy="2094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300192" y="1063593"/>
            <a:ext cx="792088" cy="184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510528" y="4343258"/>
            <a:ext cx="3903610" cy="10508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Для педагогических работников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94030" y="3140968"/>
            <a:ext cx="1829698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организации, реализующие основные образовательные программы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310256" y="3140968"/>
            <a:ext cx="1878213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организации реализующие дополнительные образовательные программы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561465" y="3040035"/>
            <a:ext cx="3842137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/>
              <a:t>для осуществления образовательной деятельности организацией, осуществляющей обучение, в ее структуре создается специализированное структурное образовательное подразделение. Деятельность такого подразделения регулируется положением, разрабатываемым и утверждаемым организацией, осуществляющей обучение</a:t>
            </a:r>
            <a:endParaRPr lang="ru-RU" sz="1050" b="1" dirty="0">
              <a:solidFill>
                <a:schemeClr val="tx2"/>
              </a:solidFill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-23438" y="29190"/>
            <a:ext cx="8843910" cy="3754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Обязательность применения профессиональных стандартов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14810" y="4322365"/>
            <a:ext cx="3845922" cy="10508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Для всех  работников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85066" y="555759"/>
            <a:ext cx="4105410" cy="496147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398517" y="555759"/>
            <a:ext cx="4168034" cy="496147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277234" y="692696"/>
            <a:ext cx="8136904" cy="3734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solidFill>
                  <a:schemeClr val="tx2"/>
                </a:solidFill>
              </a:rPr>
              <a:t>Организации, осуществляющие образовательную деятельность </a:t>
            </a:r>
            <a:endParaRPr lang="ru-RU" sz="1100" b="1" dirty="0">
              <a:solidFill>
                <a:schemeClr val="tx2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55576" y="5726682"/>
            <a:ext cx="7384209" cy="10433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стандарты в части квалификационных требований обязательны для применения работодателями (с 01.01.2020)</a:t>
            </a:r>
          </a:p>
          <a:p>
            <a:pPr algn="ctr"/>
            <a:r>
              <a:rPr lang="ru-RU" sz="16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Переходный период: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альтернатива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Квалификационные справочники – Профессиональные стандарты</a:t>
            </a:r>
            <a:endParaRPr lang="en-US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H="1">
            <a:off x="6498720" y="5517232"/>
            <a:ext cx="720080" cy="2094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348780" y="5542504"/>
            <a:ext cx="792088" cy="184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161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14" y="3046"/>
            <a:ext cx="8431318" cy="5514185"/>
          </a:xfrm>
        </p:spPr>
        <p:txBody>
          <a:bodyPr>
            <a:noAutofit/>
          </a:bodyPr>
          <a:lstStyle/>
          <a:p>
            <a:pPr marL="114300" indent="0" algn="ctr">
              <a:spcBef>
                <a:spcPts val="0"/>
              </a:spcBef>
              <a:buNone/>
            </a:pPr>
            <a:r>
              <a:rPr lang="ru-RU" sz="1200" b="1" dirty="0"/>
              <a:t>ПРАВИТЕЛЬСТВО РОССИЙСКОЙ ФЕДЕРАЦИИ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1400" b="1" dirty="0"/>
              <a:t> </a:t>
            </a:r>
            <a:r>
              <a:rPr lang="ru-RU" sz="1200" b="1" dirty="0"/>
              <a:t>ПОСТАНОВЛЕНИЕ   от 27 июня 2016 г. N 584</a:t>
            </a:r>
          </a:p>
          <a:p>
            <a:pPr marL="114300" indent="0" algn="ctr">
              <a:spcBef>
                <a:spcPts val="0"/>
              </a:spcBef>
              <a:buNone/>
            </a:pPr>
            <a:endParaRPr lang="ru-RU" sz="1200" b="1" dirty="0"/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1600" b="1" dirty="0"/>
              <a:t>ОБ ОСОБЕННОСТЯХ  ПРИМЕНЕНИЯ ПРОФЕССИОНАЛЬНЫХ СТАНДАРТОВ </a:t>
            </a:r>
            <a:r>
              <a:rPr lang="ru-RU" sz="1600" b="1" dirty="0">
                <a:solidFill>
                  <a:schemeClr val="tx2"/>
                </a:solidFill>
              </a:rPr>
              <a:t>В ЧАСТИ ТРЕБОВАНИЙ,   ОБЯЗАТЕЛЬНЫХ ДЛЯ ПРИМЕНЕНИЯ</a:t>
            </a:r>
            <a:r>
              <a:rPr lang="ru-RU" sz="1600" b="1" dirty="0"/>
              <a:t> ГОСУДАРСТВЕННЫМИ ВНЕБЮДЖЕТНЫМИ  ФОНДАМИ РОССИЙСКОЙ ФЕДЕРАЦИИ, ГОСУДАРСТВЕННЫМИ   ИЛИ МУНИЦИПАЛЬНЫМИ УЧРЕЖДЕНИЯМИ, ГОСУДАРСТВЕННЫМИ ИЛИ МУНИЦИПАЛЬНЫМИ УНИТАРНЫМИ ПРЕДПРИЯТИЯМИ, А ТАКЖЕ   ГОСУДАРСТВЕННЫМИ КОРПОРАЦИЯМИ, ГОСУДАРСТВЕННЫМИ  КОМПАНИЯМИ И ХОЗЯЙСТВЕННЫМИ ОБЩЕСТВАМИ, БОЛЕЕ ПЯТИДЕСЯТИ   ПРОЦЕНТОВ АКЦИЙ (ДОЛЕЙ) В УСТАВНОМ КАПИТАЛЕ КОТОРЫХ   НАХОДИТСЯ В ГОСУДАРСТВЕННОЙ СОБСТВЕННОСТИ   ИЛИ МУНИЦИПАЛЬНОЙ СОБСТВЕННОСТИ</a:t>
            </a:r>
          </a:p>
          <a:p>
            <a:pPr marL="114300" indent="0" algn="just">
              <a:spcBef>
                <a:spcPts val="0"/>
              </a:spcBef>
              <a:buNone/>
            </a:pPr>
            <a:endParaRPr lang="ru-RU" sz="1600" b="1" dirty="0"/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600" dirty="0"/>
              <a:t> В соответствии с частью 1 статьи 4 Федерального закона "О внесении изменений в Трудовой кодекс Российской Федерации и статьи 11 и 73 Федерального закона "Об образовании в Российской Федерации" Правительство Российской Федерации постановляет:</a:t>
            </a:r>
          </a:p>
          <a:p>
            <a:pPr marL="457200" indent="-342900" algn="just">
              <a:spcBef>
                <a:spcPts val="0"/>
              </a:spcBef>
              <a:buAutoNum type="arabicPeriod"/>
            </a:pPr>
            <a:r>
              <a:rPr lang="ru-RU" sz="1600" dirty="0"/>
              <a:t>Профессиональные стандарты в части требований к квалификации, необходимой работнику для выполнения определенной трудовой функции, установленных Трудовым кодексом Российской Федерации, другими федеральными законами, актами Президента Российской Федерации, Правительства Российской Федерации и федеральных органов исполнительной власти, применяются </a:t>
            </a:r>
            <a:r>
              <a:rPr lang="en-US" sz="1600" dirty="0"/>
              <a:t>&lt;…&gt;</a:t>
            </a:r>
            <a:r>
              <a:rPr lang="ru-RU" sz="1600" b="1" dirty="0">
                <a:solidFill>
                  <a:schemeClr val="tx2"/>
                </a:solidFill>
              </a:rPr>
              <a:t>поэтапно на основе утвержденных указанными организациями с учетом мнений представительных органов работников планов по организации применения профессиональных стандартов</a:t>
            </a:r>
          </a:p>
          <a:p>
            <a:pPr marL="457200" indent="-342900" algn="just">
              <a:spcBef>
                <a:spcPts val="0"/>
              </a:spcBef>
              <a:buAutoNum type="arabicPeriod"/>
            </a:pPr>
            <a:r>
              <a:rPr lang="ru-RU" sz="1600" dirty="0"/>
              <a:t>Реализацию мероприятий планов завершить не позднее 1 января 2020 г.</a:t>
            </a:r>
            <a:r>
              <a:rPr lang="en-US" sz="1600" dirty="0"/>
              <a:t> &lt;…&gt;</a:t>
            </a:r>
          </a:p>
          <a:p>
            <a:pPr marL="114300" indent="0">
              <a:buNone/>
            </a:pPr>
            <a:endParaRPr lang="ru-RU" sz="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156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224136"/>
          </a:xfrm>
        </p:spPr>
        <p:txBody>
          <a:bodyPr/>
          <a:lstStyle/>
          <a:p>
            <a:pPr algn="ctr"/>
            <a:br>
              <a:rPr lang="ru-RU" sz="2400" dirty="0"/>
            </a:br>
            <a:r>
              <a:rPr lang="ru-RU" sz="2400" dirty="0"/>
              <a:t>ВЫЗОВ 4. Бизнес-степени в системе высшего и дополнительного профессионального образования</a:t>
            </a:r>
            <a:br>
              <a:rPr lang="ru-RU" sz="2400" dirty="0"/>
            </a:br>
            <a:r>
              <a:rPr lang="ru-RU" sz="2400" dirty="0"/>
              <a:t>(с 01.01.2020)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064896" cy="5400600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r>
              <a:rPr lang="ru-RU" dirty="0"/>
              <a:t>Ассистенты, преподаватели, старшие преподаватели </a:t>
            </a:r>
            <a:r>
              <a:rPr lang="ru-RU" b="1" dirty="0">
                <a:solidFill>
                  <a:srgbClr val="FF0000"/>
                </a:solidFill>
              </a:rPr>
              <a:t>(даже при наличии ученой степени и звания!)</a:t>
            </a:r>
            <a:r>
              <a:rPr lang="ru-RU" dirty="0"/>
              <a:t> не смогут принимать участие в реализации программ специалитета, магистратуры, аспирантуры, ординатуры, ассистентуры-стажировки, </a:t>
            </a:r>
            <a:r>
              <a:rPr lang="ru-RU" b="1" dirty="0">
                <a:solidFill>
                  <a:srgbClr val="FF0000"/>
                </a:solidFill>
              </a:rPr>
              <a:t>а также ДПП, ориентированных на соответствующий уровень квалификации</a:t>
            </a:r>
            <a:r>
              <a:rPr lang="ru-RU" b="1" dirty="0"/>
              <a:t> </a:t>
            </a:r>
          </a:p>
          <a:p>
            <a:pPr marL="114300" indent="0" algn="just">
              <a:buNone/>
            </a:pPr>
            <a:endParaRPr lang="ru-RU" b="1" dirty="0"/>
          </a:p>
          <a:p>
            <a:pPr marL="114300" indent="0" algn="just">
              <a:buNone/>
            </a:pPr>
            <a:r>
              <a:rPr lang="ru-RU" b="1" dirty="0"/>
              <a:t>Подобное искусственное ограничение не только существенно изменит организационно-штатную структуру организаций высшего образования, но и значительно скажется на качестве образования. </a:t>
            </a:r>
          </a:p>
          <a:p>
            <a:pPr marL="114300" indent="0" algn="just">
              <a:buNone/>
            </a:pPr>
            <a:endParaRPr lang="ru-RU" b="1" i="1" dirty="0"/>
          </a:p>
          <a:p>
            <a:pPr marL="114300" indent="0" algn="just">
              <a:buNone/>
            </a:pPr>
            <a:r>
              <a:rPr lang="ru-RU" b="1" i="1" dirty="0"/>
              <a:t>Например, старший преподаватель с ученой степенью и званием не сможет вести в магистратуре, аспирантуре и на программах ДПП по 7-9 уровням профильные дисциплины в сфере своих научных и профессиональных интересов только потому, что он не занимает должность доцента. </a:t>
            </a:r>
          </a:p>
          <a:p>
            <a:pPr marL="114300" indent="0" algn="just">
              <a:buNone/>
            </a:pPr>
            <a:endParaRPr lang="ru-RU" b="1" i="1" dirty="0"/>
          </a:p>
          <a:p>
            <a:pPr marL="114300" indent="0" algn="just">
              <a:buNone/>
            </a:pPr>
            <a:r>
              <a:rPr lang="ru-RU" b="1" i="1" dirty="0"/>
              <a:t>При этом доценты, не обладающие необходимой специализацией, смогут преподавать указанные дисциплины.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931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224136"/>
          </a:xfrm>
        </p:spPr>
        <p:txBody>
          <a:bodyPr/>
          <a:lstStyle/>
          <a:p>
            <a:pPr algn="ctr"/>
            <a:br>
              <a:rPr lang="ru-RU" sz="2400" dirty="0"/>
            </a:br>
            <a:r>
              <a:rPr lang="ru-RU" sz="2400" dirty="0"/>
              <a:t>ВЫЗОВ 4. Бизнес-степени в системе высшего и дополнительного профессионального образования</a:t>
            </a:r>
            <a:br>
              <a:rPr lang="ru-RU" sz="2400" dirty="0"/>
            </a:br>
            <a:r>
              <a:rPr lang="ru-RU" sz="2400" dirty="0"/>
              <a:t>(с 01.01.2020)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064896" cy="5400600"/>
          </a:xfrm>
        </p:spPr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ru-RU" b="1" dirty="0"/>
              <a:t>ОТФ «Преподавание по программам аспирантуры (адъюнктуры), ординатуры, ассистентуры-стажировки и ДПП, ориентированным на соответствующий уровень квалификации (8-9 уровень)» (код </a:t>
            </a:r>
            <a:r>
              <a:rPr lang="en-US" b="1" dirty="0"/>
              <a:t>J</a:t>
            </a:r>
            <a:r>
              <a:rPr lang="ru-RU" b="1" dirty="0"/>
              <a:t>) </a:t>
            </a:r>
          </a:p>
          <a:p>
            <a:pPr marL="114300" indent="0" algn="just">
              <a:buNone/>
            </a:pPr>
            <a:r>
              <a:rPr lang="ru-RU" dirty="0"/>
              <a:t>Предоставляет право преподавания на соответствующих программах </a:t>
            </a:r>
            <a:r>
              <a:rPr lang="ru-RU" b="1" u="sng" dirty="0">
                <a:solidFill>
                  <a:srgbClr val="FF0000"/>
                </a:solidFill>
              </a:rPr>
              <a:t>исключительно профессорам, имеющим ученую степень (звание).</a:t>
            </a:r>
            <a:r>
              <a:rPr lang="ru-RU" dirty="0"/>
              <a:t> </a:t>
            </a:r>
          </a:p>
          <a:p>
            <a:pPr marL="114300" indent="0" algn="just">
              <a:buNone/>
            </a:pPr>
            <a:r>
              <a:rPr lang="ru-RU" b="1" dirty="0"/>
              <a:t>Складывается парадоксальная ситуация:</a:t>
            </a:r>
          </a:p>
          <a:p>
            <a:pPr algn="just"/>
            <a:r>
              <a:rPr lang="ru-RU" dirty="0"/>
              <a:t>старший преподаватель даже с ученой степенью кандидата наук не имеет права участвовать в реализации программ специалитета, магистратуры и соответствующих ДПП;</a:t>
            </a:r>
          </a:p>
          <a:p>
            <a:pPr algn="just"/>
            <a:r>
              <a:rPr lang="ru-RU" dirty="0"/>
              <a:t> доцент с ученой степенью кандидата наук не имеет права работать в аспирантуре и на соответствующих ДПП; </a:t>
            </a:r>
          </a:p>
          <a:p>
            <a:pPr algn="just"/>
            <a:r>
              <a:rPr lang="ru-RU" dirty="0"/>
              <a:t>профессор не сможет учить бакалавров, специалистов и магистров, а также работать на программах ДПП данного уровня.</a:t>
            </a:r>
          </a:p>
          <a:p>
            <a:pPr marL="114300" indent="0" algn="just">
              <a:buNone/>
            </a:pPr>
            <a:endParaRPr lang="ru-RU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333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33" y="548680"/>
            <a:ext cx="2411760" cy="562074"/>
          </a:xfrm>
        </p:spPr>
        <p:txBody>
          <a:bodyPr/>
          <a:lstStyle/>
          <a:p>
            <a:pPr algn="ctr"/>
            <a:r>
              <a:rPr lang="ru-RU" sz="2800" b="1" dirty="0"/>
              <a:t>Национальная система квалификаций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85107" y="5661248"/>
            <a:ext cx="548640" cy="396240"/>
          </a:xfrm>
        </p:spPr>
        <p:txBody>
          <a:bodyPr/>
          <a:lstStyle/>
          <a:p>
            <a:fld id="{CA551110-ED47-4A9C-A16D-C46575C5D074}" type="slidenum">
              <a:rPr lang="ru-RU" smtClean="0"/>
              <a:t>2</a:t>
            </a:fld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 rot="16200000">
            <a:off x="2959439" y="3336993"/>
            <a:ext cx="3312368" cy="3113459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 rot="5400000">
            <a:off x="3180627" y="178385"/>
            <a:ext cx="2852873" cy="3329485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1280806" y="1711140"/>
            <a:ext cx="3312368" cy="311345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 rot="10800000">
            <a:off x="4615623" y="1721987"/>
            <a:ext cx="3312368" cy="3113459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42321" y="946360"/>
            <a:ext cx="33294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/>
              <a:t>Приказ Минтруда России от 12.04.2013 № 148н </a:t>
            </a:r>
            <a:r>
              <a:rPr lang="ru-RU" sz="1400" dirty="0"/>
              <a:t>«Об утверждении уровней квалификации в целях разработки проектов профессиональных </a:t>
            </a:r>
          </a:p>
          <a:p>
            <a:pPr lvl="0" algn="ctr"/>
            <a:r>
              <a:rPr lang="ru-RU" sz="1400" dirty="0"/>
              <a:t>стандартов».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36991" y="411170"/>
            <a:ext cx="333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Национальная рамка квалификаций (НКР)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34009" y="1711140"/>
            <a:ext cx="1146797" cy="31134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50033" y="1761968"/>
            <a:ext cx="247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Профессиональные </a:t>
            </a:r>
          </a:p>
          <a:p>
            <a:pPr algn="ctr"/>
            <a:r>
              <a:rPr lang="ru-RU" sz="1600" b="1" dirty="0"/>
              <a:t>Стандарты (ПС)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5441" y="2410514"/>
            <a:ext cx="368815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Федеральный закон № 122-ФЗ от 2 мая 2015г</a:t>
            </a:r>
            <a:r>
              <a:rPr lang="ru-RU" sz="1400" dirty="0"/>
              <a:t>. «О внесении изменений в Трудовой кодекс Российской Федерации и статьи 11 и 73  Федерального закона «Об образовании в Российской Федерации».</a:t>
            </a:r>
          </a:p>
          <a:p>
            <a:pPr algn="ctr"/>
            <a:endParaRPr lang="ru-RU" sz="1400" dirty="0"/>
          </a:p>
          <a:p>
            <a:pPr algn="ctr"/>
            <a:r>
              <a:rPr lang="ru-RU" sz="1400" b="1" dirty="0"/>
              <a:t>Постановление Правительства РФ от 27 июня 2016 г. N 584 </a:t>
            </a:r>
            <a:r>
              <a:rPr lang="ru-RU" sz="1400" dirty="0"/>
              <a:t>"Об особенностях применения профессиональных стандартов &lt;…&gt;</a:t>
            </a:r>
          </a:p>
          <a:p>
            <a:pPr algn="ctr"/>
            <a:endParaRPr lang="ru-RU" sz="1400" dirty="0"/>
          </a:p>
          <a:p>
            <a:pPr lvl="0" algn="ctr"/>
            <a:endParaRPr lang="ru-RU" sz="1400" dirty="0"/>
          </a:p>
          <a:p>
            <a:pPr lvl="0"/>
            <a:endParaRPr lang="ru-RU" sz="1400" dirty="0"/>
          </a:p>
          <a:p>
            <a:pPr lvl="0"/>
            <a:endParaRPr lang="ru-RU" sz="1400" dirty="0"/>
          </a:p>
        </p:txBody>
      </p:sp>
      <p:sp>
        <p:nvSpPr>
          <p:cNvPr id="25" name="Овал 24"/>
          <p:cNvSpPr/>
          <p:nvPr/>
        </p:nvSpPr>
        <p:spPr>
          <a:xfrm>
            <a:off x="4094449" y="2842088"/>
            <a:ext cx="1152128" cy="1072569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>
            <a:stCxn id="25" idx="1"/>
          </p:cNvCxnSpPr>
          <p:nvPr/>
        </p:nvCxnSpPr>
        <p:spPr>
          <a:xfrm flipH="1">
            <a:off x="4178812" y="2999162"/>
            <a:ext cx="84362" cy="124503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286577" y="3786349"/>
            <a:ext cx="67519" cy="6225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25" idx="6"/>
          </p:cNvCxnSpPr>
          <p:nvPr/>
        </p:nvCxnSpPr>
        <p:spPr>
          <a:xfrm flipV="1">
            <a:off x="5210573" y="3378373"/>
            <a:ext cx="36004" cy="15505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3665622" y="4066224"/>
            <a:ext cx="20097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/>
              <a:t>Образовательные </a:t>
            </a:r>
          </a:p>
          <a:p>
            <a:pPr algn="ctr"/>
            <a:r>
              <a:rPr lang="ru-RU" sz="1600" b="1" dirty="0"/>
              <a:t>стандарты</a:t>
            </a:r>
            <a:endParaRPr lang="ru-RU" sz="16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942321" y="4835446"/>
            <a:ext cx="323003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/>
              <a:t>Федеральный закон № 122-ФЗ от 2 мая 2015г. </a:t>
            </a:r>
            <a:r>
              <a:rPr lang="ru-RU" sz="1400" dirty="0"/>
              <a:t>«О внесении изменений в Трудовой кодекс Российской Федерации и статьи 11 и 73  Федерального закона «Об образовании в Российской Федерации».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927991" y="1721986"/>
            <a:ext cx="1146797" cy="31134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6395533" y="1814646"/>
            <a:ext cx="247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Независимая оценка квалификации (НОК)</a:t>
            </a: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4238465" y="3097336"/>
            <a:ext cx="86409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НСК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009364" y="2399290"/>
            <a:ext cx="313463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/>
              <a:t>Федеральный закон от 3 июля 2016 г. N 238-ФЗ </a:t>
            </a:r>
            <a:r>
              <a:rPr lang="ru-RU" sz="1400" dirty="0"/>
              <a:t>«О независимой оценке квалификации»</a:t>
            </a:r>
          </a:p>
          <a:p>
            <a:pPr lvl="0"/>
            <a:endParaRPr lang="ru-RU" sz="1400" dirty="0"/>
          </a:p>
          <a:p>
            <a:pPr lvl="0" algn="ctr"/>
            <a:r>
              <a:rPr lang="ru-RU" sz="1400" b="1" dirty="0"/>
              <a:t>Федеральный закон от 03.07.2016 N 239-ФЗ </a:t>
            </a:r>
            <a:r>
              <a:rPr lang="ru-RU" sz="1400" dirty="0"/>
              <a:t>«О внесении изменений в Трудовой кодекс Российской Федерации в связи с принятием Федерального закона "О независимой оценке квалификации»</a:t>
            </a:r>
          </a:p>
        </p:txBody>
      </p:sp>
    </p:spTree>
    <p:extLst>
      <p:ext uri="{BB962C8B-B14F-4D97-AF65-F5344CB8AC3E}">
        <p14:creationId xmlns:p14="http://schemas.microsoft.com/office/powerpoint/2010/main" val="4214004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224136"/>
          </a:xfrm>
        </p:spPr>
        <p:txBody>
          <a:bodyPr/>
          <a:lstStyle/>
          <a:p>
            <a:pPr algn="ctr"/>
            <a:br>
              <a:rPr lang="ru-RU" sz="2400" dirty="0"/>
            </a:br>
            <a:br>
              <a:rPr lang="ru-RU" sz="2400" dirty="0"/>
            </a:br>
            <a:r>
              <a:rPr lang="ru-RU" sz="2400" dirty="0"/>
              <a:t>ВЫЗОВ 4. Бизнес-степени в системе высшего и дополнительного профессионального образования:</a:t>
            </a:r>
            <a:br>
              <a:rPr lang="ru-RU" sz="2400" dirty="0"/>
            </a:br>
            <a:r>
              <a:rPr lang="ru-RU" sz="2400" dirty="0"/>
              <a:t>пути решения</a:t>
            </a:r>
            <a:br>
              <a:rPr lang="ru-RU" sz="2400" dirty="0"/>
            </a:b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064896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Полная отмена Профессионального стандарта (ПС) «Педагог профессионального обучения, профессионального образования и дополнительного профессионального образования»</a:t>
            </a:r>
          </a:p>
          <a:p>
            <a:pPr marL="114300" indent="0" algn="just">
              <a:buNone/>
            </a:pPr>
            <a:endParaRPr lang="ru-RU" dirty="0"/>
          </a:p>
          <a:p>
            <a:pPr algn="just"/>
            <a:r>
              <a:rPr lang="ru-RU" dirty="0"/>
              <a:t>Реализация данного ПС приведет к вымыванию практиков из системы высшего  и дополнительного профессионального образования, а в дальнейшем - кризису системы образования. Образовательные организации не смогут выполнить требования ОС по наличию определенного процента практиков на программах специалитета, магистратуры, аспирантуры и соответствующих ДПП</a:t>
            </a:r>
          </a:p>
          <a:p>
            <a:pPr marL="114300" indent="0" algn="just">
              <a:buNone/>
            </a:pPr>
            <a:endParaRPr lang="ru-RU" dirty="0"/>
          </a:p>
          <a:p>
            <a:pPr algn="just"/>
            <a:r>
              <a:rPr lang="ru-RU" dirty="0"/>
              <a:t>Необходимо обеспечить допуск в систему высшего и дополнительного профессионального образования высококвалифицированных практиков с бизнес-степенями</a:t>
            </a:r>
          </a:p>
          <a:p>
            <a:pPr marL="114300" indent="0" algn="just">
              <a:buNone/>
            </a:pPr>
            <a:endParaRPr lang="ru-RU" dirty="0"/>
          </a:p>
          <a:p>
            <a:pPr algn="just"/>
            <a:r>
              <a:rPr lang="ru-RU" dirty="0"/>
              <a:t>Наличие бизнес-степеней должно учитываться при избрании на преподавательские должности, в том числе должности доцента и профессора, в первую очередь, в системе ДПО</a:t>
            </a:r>
          </a:p>
          <a:p>
            <a:pPr algn="just"/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970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224136"/>
          </a:xfrm>
        </p:spPr>
        <p:txBody>
          <a:bodyPr/>
          <a:lstStyle/>
          <a:p>
            <a:pPr algn="ctr"/>
            <a:br>
              <a:rPr lang="ru-RU" sz="2400" dirty="0"/>
            </a:br>
            <a:br>
              <a:rPr lang="ru-RU" sz="2400" dirty="0"/>
            </a:br>
            <a:r>
              <a:rPr lang="ru-RU" sz="2400" dirty="0"/>
              <a:t>СИСТЕМНЫЕ РЕШЕНИЯ</a:t>
            </a:r>
            <a:br>
              <a:rPr lang="ru-RU" sz="2400" dirty="0"/>
            </a:b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064896" cy="5400600"/>
          </a:xfrm>
        </p:spPr>
        <p:txBody>
          <a:bodyPr>
            <a:normAutofit lnSpcReduction="10000"/>
          </a:bodyPr>
          <a:lstStyle/>
          <a:p>
            <a:pPr algn="just"/>
            <a:endParaRPr lang="ru-RU" dirty="0"/>
          </a:p>
          <a:p>
            <a:pPr algn="just"/>
            <a:r>
              <a:rPr lang="ru-RU" dirty="0"/>
              <a:t>Внесение в ФЗ «Об образовании в РФ» специальных норм, определяющих правовой статус бизнес-образования и бизнес-степеней, в том числе дополнительных квалификаций МВА (ЕМВА, иных аналогичных степеней)</a:t>
            </a:r>
          </a:p>
          <a:p>
            <a:pPr marL="114300" indent="0" algn="just">
              <a:buNone/>
            </a:pPr>
            <a:endParaRPr lang="ru-RU" dirty="0"/>
          </a:p>
          <a:p>
            <a:pPr algn="just"/>
            <a:r>
              <a:rPr lang="ru-RU" dirty="0"/>
              <a:t>Государственно-частное партнерство в регулировании системы бизнес-образования</a:t>
            </a:r>
          </a:p>
          <a:p>
            <a:pPr marL="114300" indent="0" algn="just">
              <a:buNone/>
            </a:pPr>
            <a:endParaRPr lang="ru-RU" dirty="0"/>
          </a:p>
          <a:p>
            <a:pPr algn="just"/>
            <a:r>
              <a:rPr lang="ru-RU" dirty="0"/>
              <a:t>Введение специальных требований к лицензированию программ бизнес-образования (требует отдельного обсуждения)</a:t>
            </a:r>
          </a:p>
          <a:p>
            <a:pPr marL="114300" indent="0" algn="just">
              <a:buNone/>
            </a:pPr>
            <a:endParaRPr lang="ru-RU" dirty="0"/>
          </a:p>
          <a:p>
            <a:pPr algn="just"/>
            <a:r>
              <a:rPr lang="ru-RU" b="1" i="1" dirty="0"/>
              <a:t>Создание совместной постоянной рабочей группы Экспертного совета и РАБО по правовому регулированию системы бизнес-образования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386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7620000" cy="1143000"/>
          </a:xfrm>
        </p:spPr>
        <p:txBody>
          <a:bodyPr/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Спасибо за внимание!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sz="1800" dirty="0"/>
            </a:b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217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3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620000" cy="908720"/>
          </a:xfrm>
        </p:spPr>
        <p:txBody>
          <a:bodyPr/>
          <a:lstStyle/>
          <a:p>
            <a:pPr algn="ctr"/>
            <a:r>
              <a:rPr lang="ru-RU" dirty="0"/>
              <a:t>ЕРК и НРК РФ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355482"/>
              </p:ext>
            </p:extLst>
          </p:nvPr>
        </p:nvGraphicFramePr>
        <p:xfrm>
          <a:off x="-24011" y="1124744"/>
          <a:ext cx="9168011" cy="1584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57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655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1091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Европейская рамка квалификаций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&lt;1&gt;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19" marR="514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091">
                <a:tc rowSpan="2"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 1-8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19" marR="51419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19" marR="5141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19" marR="51419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 и профессиональные компетенции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19" marR="514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Самостоятельность и ответственность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19" marR="514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учиться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19" marR="514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Коммуникативная и социальная компетенция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19" marR="514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компетенция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19" marR="5141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481951"/>
              </p:ext>
            </p:extLst>
          </p:nvPr>
        </p:nvGraphicFramePr>
        <p:xfrm>
          <a:off x="0" y="3140968"/>
          <a:ext cx="9144000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43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4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рамка квалификаций РФ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&lt;2&gt;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19" marR="514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514">
                <a:tc rowSpan="2"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 1-9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19" marR="51419" marT="0" marB="0" vert="vert27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уровней квалификации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19" marR="514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пути достижения уровня квалификации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19" marR="5141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Полномочия и ответственность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19" marR="514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 умений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19" marR="514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 знаний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19" marR="5141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 rot="10800000" flipV="1">
            <a:off x="107503" y="5134917"/>
            <a:ext cx="82089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[</a:t>
            </a:r>
            <a:r>
              <a:rPr kumimoji="0" lang="ru-RU" altLang="ru-RU" sz="1400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1]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Муравьева А.А.,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Олейникова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О.Н,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Коулз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М. Принципы и процедуры разработки национальной рамки квалификаций. М.: Центр изучения проблем профессионального образования, 2006.  с. 152-156</a:t>
            </a:r>
            <a:endParaRPr kumimoji="0" lang="ru-RU" alt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9418" y="5812027"/>
            <a:ext cx="82790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  <a:hlinkClick r:id="rId2"/>
              </a:rPr>
              <a:t>[</a:t>
            </a:r>
            <a:r>
              <a:rPr lang="ru-RU" altLang="ru-RU" sz="1400" baseline="30000" dirty="0" bmk="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2</a:t>
            </a:r>
            <a:r>
              <a:rPr kumimoji="0" lang="ru-RU" altLang="ru-RU" sz="1400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]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Приказ Минтруда России от 12.04.2013 № 148н «Об утверждении уровней квалификации в целях разработки проектов профессиональных стандартов».</a:t>
            </a:r>
            <a:endParaRPr kumimoji="0" lang="ru-RU" alt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99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299459"/>
              </p:ext>
            </p:extLst>
          </p:nvPr>
        </p:nvGraphicFramePr>
        <p:xfrm>
          <a:off x="179512" y="764703"/>
          <a:ext cx="8280918" cy="5860615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460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5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3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68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кв. уровень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основные образовательные программы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Дополнительные  профессиональные программы</a:t>
                      </a:r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(5-9 уровни)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Практический опыт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профессиональное образование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профессиональное обучение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1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9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375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82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61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4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3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7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1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инструктаж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35" y="3680199"/>
            <a:ext cx="472979" cy="576064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 flipH="1" flipV="1">
            <a:off x="841306" y="1663975"/>
            <a:ext cx="1" cy="201622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Равнобедренный треугольник 14"/>
          <p:cNvSpPr/>
          <p:nvPr/>
        </p:nvSpPr>
        <p:spPr>
          <a:xfrm>
            <a:off x="416002" y="116632"/>
            <a:ext cx="8332462" cy="648072"/>
          </a:xfrm>
          <a:prstGeom prst="triangle">
            <a:avLst>
              <a:gd name="adj" fmla="val 49714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835696" y="-1"/>
            <a:ext cx="5904656" cy="7753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/>
              <a:t>Основные пути достижения квалификации</a:t>
            </a:r>
            <a:endParaRPr lang="en-US" sz="2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187624" y="3789040"/>
            <a:ext cx="3024336" cy="1584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Образовательные программы ср. проф. образования</a:t>
            </a:r>
          </a:p>
          <a:p>
            <a:pPr algn="ctr"/>
            <a:endParaRPr lang="ru-RU" sz="1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187624" y="1340768"/>
            <a:ext cx="3010506" cy="22912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Образовательные программы в/о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463988" y="4437112"/>
            <a:ext cx="2844315" cy="16561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ctr"/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3568" y="6093296"/>
            <a:ext cx="358654" cy="532708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4463988" y="4519281"/>
            <a:ext cx="972108" cy="151216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/>
              <a:t> программы профессиональной подготовки по профессиям, должностям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578017" y="4519281"/>
            <a:ext cx="648937" cy="11521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ctr"/>
            <a:r>
              <a:rPr lang="ru-RU" sz="1200" b="1" dirty="0"/>
              <a:t>программы повышения квалификации</a:t>
            </a: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80112" y="4519281"/>
            <a:ext cx="855712" cy="151216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ctr"/>
            <a:r>
              <a:rPr lang="ru-RU" sz="1200" b="1" dirty="0"/>
              <a:t>программы переподготовки рабочих, служащих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5400000">
            <a:off x="2910720" y="3020050"/>
            <a:ext cx="486054" cy="20600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/>
              <a:t> программы  подготовки специалистов </a:t>
            </a:r>
            <a:r>
              <a:rPr lang="ru-RU" sz="1200" b="1" dirty="0" err="1"/>
              <a:t>средн</a:t>
            </a:r>
            <a:r>
              <a:rPr lang="ru-RU" sz="1200" b="1" dirty="0"/>
              <a:t>. звена     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5400000">
            <a:off x="2733634" y="3815072"/>
            <a:ext cx="840226" cy="20600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300" b="1" dirty="0"/>
              <a:t>  программы подготовки </a:t>
            </a:r>
            <a:r>
              <a:rPr lang="ru-RU" sz="1200" b="1" dirty="0"/>
              <a:t>квалифицированных</a:t>
            </a:r>
            <a:r>
              <a:rPr lang="ru-RU" sz="1300" b="1" dirty="0"/>
              <a:t> рабочих (служащих)</a:t>
            </a:r>
            <a:endParaRPr lang="ru-RU" sz="1300" b="1" dirty="0">
              <a:solidFill>
                <a:srgbClr val="0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2656673" y="2081705"/>
            <a:ext cx="340080" cy="262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/>
              <a:t> программы  </a:t>
            </a:r>
            <a:r>
              <a:rPr lang="ru-RU" sz="1200" b="1" dirty="0" err="1"/>
              <a:t>бакалавриата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835696" y="1916832"/>
            <a:ext cx="991016" cy="117403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/>
              <a:t> программы  магистратуры или </a:t>
            </a:r>
            <a:r>
              <a:rPr lang="ru-RU" sz="1200" b="1" dirty="0" err="1"/>
              <a:t>специалитета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5400000">
            <a:off x="3020172" y="1308418"/>
            <a:ext cx="1073597" cy="128231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/>
              <a:t>программы подготовки научно-педагогических кадров в аспирантуре </a:t>
            </a:r>
            <a:endParaRPr lang="ru-RU" sz="1200" b="1" dirty="0">
              <a:solidFill>
                <a:srgbClr val="0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48464" y="4295758"/>
            <a:ext cx="7339834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42043" y="3090868"/>
            <a:ext cx="7339834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00864" y="5385852"/>
            <a:ext cx="7339834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70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33252" y="5595107"/>
            <a:ext cx="376985" cy="365125"/>
          </a:xfrm>
        </p:spPr>
        <p:txBody>
          <a:bodyPr/>
          <a:lstStyle/>
          <a:p>
            <a:fld id="{CA551110-ED47-4A9C-A16D-C46575C5D074}" type="slidenum">
              <a:rPr lang="ru-RU" sz="1100" smtClean="0"/>
              <a:t>5</a:t>
            </a:fld>
            <a:endParaRPr lang="ru-RU" sz="1100"/>
          </a:p>
        </p:txBody>
      </p:sp>
      <p:sp>
        <p:nvSpPr>
          <p:cNvPr id="26" name="TextBox 25"/>
          <p:cNvSpPr txBox="1"/>
          <p:nvPr/>
        </p:nvSpPr>
        <p:spPr>
          <a:xfrm>
            <a:off x="200844" y="62640"/>
            <a:ext cx="82595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2"/>
                </a:solidFill>
                <a:cs typeface="Times New Roman" panose="02020603050405020304" pitchFamily="18" charset="0"/>
              </a:rPr>
              <a:t>Функциональная карта профессионального стандарта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00844" y="1256040"/>
            <a:ext cx="8136904" cy="9001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22810" y="3354634"/>
            <a:ext cx="2372628" cy="25477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01027" y="2336908"/>
            <a:ext cx="8136904" cy="81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73520" y="1364532"/>
            <a:ext cx="2592288" cy="633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cs typeface="Times New Roman" panose="02020603050405020304" pitchFamily="18" charset="0"/>
              </a:rPr>
              <a:t>вид профессиональной деятельности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493781" y="1352087"/>
            <a:ext cx="4493757" cy="6584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cs typeface="Times New Roman" panose="02020603050405020304" pitchFamily="18" charset="0"/>
              </a:rPr>
              <a:t>основная цель вида профессиональной деятельности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81642" y="2433213"/>
            <a:ext cx="1217452" cy="633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обобщенная трудовая функция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673200" y="2425304"/>
            <a:ext cx="1122038" cy="633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обобщенная трудовая функция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159760" y="2422346"/>
            <a:ext cx="1298502" cy="633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обобщенная трудовая функция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291182" y="3491072"/>
            <a:ext cx="2199324" cy="3167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трудовая функция</a:t>
            </a:r>
          </a:p>
        </p:txBody>
      </p:sp>
      <p:sp>
        <p:nvSpPr>
          <p:cNvPr id="41" name="Стрелка вправо 40"/>
          <p:cNvSpPr/>
          <p:nvPr/>
        </p:nvSpPr>
        <p:spPr>
          <a:xfrm rot="5400000">
            <a:off x="6723814" y="2079887"/>
            <a:ext cx="309666" cy="462173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42" name="Стрелка вправо 41"/>
          <p:cNvSpPr/>
          <p:nvPr/>
        </p:nvSpPr>
        <p:spPr>
          <a:xfrm rot="5400000">
            <a:off x="3338948" y="2067998"/>
            <a:ext cx="309666" cy="462173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43" name="Стрелка вправо 42"/>
          <p:cNvSpPr/>
          <p:nvPr/>
        </p:nvSpPr>
        <p:spPr>
          <a:xfrm rot="5400000">
            <a:off x="673213" y="2044899"/>
            <a:ext cx="309666" cy="462173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291182" y="3869059"/>
            <a:ext cx="2199324" cy="3167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трудовая функция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291182" y="4236477"/>
            <a:ext cx="2199324" cy="3263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трудовая функция</a:t>
            </a:r>
          </a:p>
        </p:txBody>
      </p:sp>
      <p:sp>
        <p:nvSpPr>
          <p:cNvPr id="46" name="Стрелка вправо 45"/>
          <p:cNvSpPr/>
          <p:nvPr/>
        </p:nvSpPr>
        <p:spPr>
          <a:xfrm rot="5400000">
            <a:off x="673212" y="2990496"/>
            <a:ext cx="309666" cy="462173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15702" y="3361184"/>
            <a:ext cx="1859456" cy="12903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41840" y="3482317"/>
            <a:ext cx="1589302" cy="3167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трудовая функция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41840" y="3860304"/>
            <a:ext cx="1589302" cy="3167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трудовая функция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29773" y="4243460"/>
            <a:ext cx="1601369" cy="3255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трудовая функция</a:t>
            </a:r>
          </a:p>
        </p:txBody>
      </p:sp>
      <p:sp>
        <p:nvSpPr>
          <p:cNvPr id="52" name="Стрелка вправо 51"/>
          <p:cNvSpPr/>
          <p:nvPr/>
        </p:nvSpPr>
        <p:spPr>
          <a:xfrm rot="5400000">
            <a:off x="3326390" y="2979042"/>
            <a:ext cx="309666" cy="462173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276400" y="4688880"/>
            <a:ext cx="4268943" cy="10081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трудовая функция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1340990" y="4962655"/>
            <a:ext cx="1169321" cy="4498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951222" y="2433213"/>
            <a:ext cx="1122038" cy="633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обобщенная трудовая функция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1439660" y="5051912"/>
            <a:ext cx="1169321" cy="4498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трудовые действия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2797661" y="4962655"/>
            <a:ext cx="1169321" cy="4498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896331" y="5051912"/>
            <a:ext cx="1169321" cy="4498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необходимые умения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4190271" y="4962655"/>
            <a:ext cx="1169321" cy="4498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288941" y="5051912"/>
            <a:ext cx="1169321" cy="4498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необходимые знания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5659508" y="2422346"/>
            <a:ext cx="2625579" cy="29901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обобщенная трудовая функция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5755429" y="2749981"/>
            <a:ext cx="2380925" cy="4926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требования к образованию и обучению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5768660" y="3314549"/>
            <a:ext cx="1944216" cy="5457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требования к опыту практической работы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5754224" y="3963599"/>
            <a:ext cx="1577518" cy="5457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особые условия допуска к работе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755429" y="4661754"/>
            <a:ext cx="1577518" cy="5457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другие характеристики</a:t>
            </a:r>
          </a:p>
        </p:txBody>
      </p:sp>
    </p:spTree>
    <p:extLst>
      <p:ext uri="{BB962C8B-B14F-4D97-AF65-F5344CB8AC3E}">
        <p14:creationId xmlns:p14="http://schemas.microsoft.com/office/powerpoint/2010/main" val="397733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68" y="0"/>
            <a:ext cx="7745774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Структура  профессионального стандарта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719118"/>
            <a:ext cx="7113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/>
                </a:solidFill>
              </a:rPr>
              <a:t>Вид деятельности -</a:t>
            </a:r>
            <a:r>
              <a:rPr lang="en-US" sz="1400" dirty="0">
                <a:solidFill>
                  <a:schemeClr val="tx2"/>
                </a:solidFill>
              </a:rPr>
              <a:t>&gt; </a:t>
            </a:r>
            <a:r>
              <a:rPr lang="ru-RU" sz="1400" dirty="0">
                <a:solidFill>
                  <a:schemeClr val="tx2"/>
                </a:solidFill>
              </a:rPr>
              <a:t>множество обобщенных трудовых функций </a:t>
            </a:r>
            <a:endParaRPr lang="en-US" sz="1400" dirty="0">
              <a:solidFill>
                <a:schemeClr val="tx2"/>
              </a:solidFill>
            </a:endParaRPr>
          </a:p>
          <a:p>
            <a:r>
              <a:rPr lang="ru-RU" sz="1400" dirty="0">
                <a:solidFill>
                  <a:schemeClr val="tx2"/>
                </a:solidFill>
              </a:rPr>
              <a:t>-</a:t>
            </a:r>
            <a:r>
              <a:rPr lang="en-US" sz="1400" dirty="0">
                <a:solidFill>
                  <a:schemeClr val="tx2"/>
                </a:solidFill>
              </a:rPr>
              <a:t>&gt; </a:t>
            </a:r>
            <a:r>
              <a:rPr lang="ru-RU" sz="1400" dirty="0">
                <a:solidFill>
                  <a:schemeClr val="tx2"/>
                </a:solidFill>
              </a:rPr>
              <a:t>множество трудовых функций - </a:t>
            </a:r>
            <a:r>
              <a:rPr lang="en-US" sz="1400" dirty="0">
                <a:solidFill>
                  <a:schemeClr val="tx2"/>
                </a:solidFill>
              </a:rPr>
              <a:t>&gt; </a:t>
            </a:r>
            <a:r>
              <a:rPr lang="ru-RU" sz="1400" dirty="0">
                <a:solidFill>
                  <a:schemeClr val="tx2"/>
                </a:solidFill>
              </a:rPr>
              <a:t>множество трудовых действий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76256" y="548680"/>
            <a:ext cx="1584176" cy="52281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>
                <a:solidFill>
                  <a:schemeClr val="tx2"/>
                </a:solidFill>
              </a:rPr>
              <a:t>Профессиональный стандарт содержит следующие разделы: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tx2"/>
                </a:solidFill>
              </a:rPr>
              <a:t> раздел </a:t>
            </a:r>
            <a:r>
              <a:rPr lang="en-US" sz="1200" dirty="0">
                <a:solidFill>
                  <a:schemeClr val="tx2"/>
                </a:solidFill>
              </a:rPr>
              <a:t>I</a:t>
            </a:r>
            <a:r>
              <a:rPr lang="ru-RU" sz="1200" dirty="0">
                <a:solidFill>
                  <a:schemeClr val="tx2"/>
                </a:solidFill>
              </a:rPr>
              <a:t>.  Общие сведения;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tx2"/>
                </a:solidFill>
              </a:rPr>
              <a:t> раздел </a:t>
            </a:r>
            <a:r>
              <a:rPr lang="en-US" sz="1200" dirty="0">
                <a:solidFill>
                  <a:schemeClr val="tx2"/>
                </a:solidFill>
              </a:rPr>
              <a:t>II</a:t>
            </a:r>
            <a:r>
              <a:rPr lang="ru-RU" sz="1200" dirty="0">
                <a:solidFill>
                  <a:schemeClr val="tx2"/>
                </a:solidFill>
              </a:rPr>
              <a:t>. Описание трудовых функций, входящих в профессиональный стандарт (функциональная карта вида профессиональной деятельности);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tx2"/>
                </a:solidFill>
              </a:rPr>
              <a:t> раздел </a:t>
            </a:r>
            <a:r>
              <a:rPr lang="en-US" sz="1200" dirty="0">
                <a:solidFill>
                  <a:schemeClr val="tx2"/>
                </a:solidFill>
              </a:rPr>
              <a:t>III</a:t>
            </a:r>
            <a:r>
              <a:rPr lang="ru-RU" sz="1200" dirty="0">
                <a:solidFill>
                  <a:schemeClr val="tx2"/>
                </a:solidFill>
              </a:rPr>
              <a:t>. Характеристика обобщенных трудовых функций;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tx2"/>
                </a:solidFill>
              </a:rPr>
              <a:t> раздел </a:t>
            </a:r>
            <a:r>
              <a:rPr lang="en-US" sz="1200" dirty="0">
                <a:solidFill>
                  <a:schemeClr val="tx2"/>
                </a:solidFill>
              </a:rPr>
              <a:t>IV</a:t>
            </a:r>
            <a:r>
              <a:rPr lang="ru-RU" sz="1200" dirty="0">
                <a:solidFill>
                  <a:schemeClr val="tx2"/>
                </a:solidFill>
              </a:rPr>
              <a:t>. Сведения об организациях - разработчиках профессионального стандарта.</a:t>
            </a:r>
          </a:p>
          <a:p>
            <a:pPr marL="0" indent="0">
              <a:buNone/>
            </a:pPr>
            <a:endParaRPr lang="ru-RU" sz="1200" dirty="0">
              <a:solidFill>
                <a:schemeClr val="tx2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201354"/>
              </p:ext>
            </p:extLst>
          </p:nvPr>
        </p:nvGraphicFramePr>
        <p:xfrm>
          <a:off x="83125" y="1935119"/>
          <a:ext cx="6558836" cy="333560"/>
        </p:xfrm>
        <a:graphic>
          <a:graphicData uri="http://schemas.openxmlformats.org/drawingml/2006/table">
            <a:tbl>
              <a:tblPr/>
              <a:tblGrid>
                <a:gridCol w="1604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4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3560">
                <a:tc>
                  <a:txBody>
                    <a:bodyPr/>
                    <a:lstStyle/>
                    <a:p>
                      <a:pPr indent="0"/>
                      <a:r>
                        <a:rPr lang="ru-RU" sz="1400" dirty="0">
                          <a:effectLst/>
                        </a:rPr>
                        <a:t>Наименование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1400">
                          <a:effectLst/>
                        </a:rPr>
                        <a:t>Код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1400" dirty="0">
                          <a:effectLst/>
                        </a:rPr>
                        <a:t>Уровень квалификации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3125" y="1580891"/>
            <a:ext cx="6220750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3.1. Обобщенная трудовая функция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030529"/>
              </p:ext>
            </p:extLst>
          </p:nvPr>
        </p:nvGraphicFramePr>
        <p:xfrm>
          <a:off x="190004" y="2375064"/>
          <a:ext cx="6536297" cy="105727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613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8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5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Происхождение обобщенной трудовой функции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Оригинал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Заимствовано из оригинала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437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Код оригинала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Регистрационный номер профессионального стандарта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32014"/>
              </p:ext>
            </p:extLst>
          </p:nvPr>
        </p:nvGraphicFramePr>
        <p:xfrm>
          <a:off x="195943" y="3502860"/>
          <a:ext cx="6536297" cy="30090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91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9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Возможные наименования должностей, профессий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594353"/>
              </p:ext>
            </p:extLst>
          </p:nvPr>
        </p:nvGraphicFramePr>
        <p:xfrm>
          <a:off x="190005" y="3895105"/>
          <a:ext cx="6536296" cy="100394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933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3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Требования к образованию и обучению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5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Требования к опыту практической работы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Особые условия допуска к работе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6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Другие характеристики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580447"/>
              </p:ext>
            </p:extLst>
          </p:nvPr>
        </p:nvGraphicFramePr>
        <p:xfrm>
          <a:off x="195943" y="5492272"/>
          <a:ext cx="6536298" cy="122920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9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8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Наименование документа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Код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базовой группы, должности (профессии) или специальности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ОКЗ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ЕТКС или ЕКС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ОКПДТР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7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ОКСО ОКСВНК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95944" y="5121272"/>
            <a:ext cx="6220750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dirty="0">
                <a:latin typeface="+mn-lt"/>
              </a:rPr>
              <a:t>Дополнительные характеристики: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9611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atin typeface="Calibri Light" panose="020F0302020204030204" pitchFamily="34" charset="0"/>
              </a:rPr>
              <a:t>Описание квалификации работника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7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7620000" cy="4800600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altLang="ru-RU" sz="2400" b="1" i="1" dirty="0">
                <a:cs typeface="Times New Roman" pitchFamily="18" charset="0"/>
              </a:rPr>
              <a:t>Квалификация работника </a:t>
            </a:r>
            <a:r>
              <a:rPr lang="ru-RU" altLang="ru-RU" sz="2400" dirty="0">
                <a:cs typeface="Times New Roman" pitchFamily="18" charset="0"/>
              </a:rPr>
              <a:t>- уровень знаний, умений, профессиональных навыков и опыта работы работника</a:t>
            </a:r>
          </a:p>
          <a:p>
            <a:pPr marL="0" indent="361950" algn="just">
              <a:buNone/>
            </a:pPr>
            <a:endParaRPr lang="ru-RU" altLang="ru-RU" sz="2400" dirty="0"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ru-RU" altLang="ru-RU" sz="2400" b="1" i="1" dirty="0">
                <a:cs typeface="Times New Roman" pitchFamily="18" charset="0"/>
              </a:rPr>
              <a:t>Профессиональный стандарт </a:t>
            </a:r>
            <a:r>
              <a:rPr lang="ru-RU" altLang="ru-RU" sz="2400" dirty="0">
                <a:cs typeface="Times New Roman" pitchFamily="18" charset="0"/>
              </a:rPr>
              <a:t>- характеристика квалификации, необходимой работнику для осуществления определенного вида профессиональной деятельности, в том числе выполнения определенной трудовой функции</a:t>
            </a:r>
          </a:p>
          <a:p>
            <a:pPr marL="0" indent="361950" algn="just">
              <a:buNone/>
            </a:pPr>
            <a:endParaRPr lang="ru-RU" altLang="ru-RU" sz="2400" dirty="0">
              <a:cs typeface="Times New Roman" pitchFamily="18" charset="0"/>
            </a:endParaRPr>
          </a:p>
          <a:p>
            <a:pPr marL="0" indent="361950" algn="r">
              <a:buNone/>
            </a:pPr>
            <a:r>
              <a:rPr lang="ru-RU" altLang="ru-RU" sz="1600" dirty="0">
                <a:cs typeface="Times New Roman" pitchFamily="18" charset="0"/>
              </a:rPr>
              <a:t>Ст.195.1 ТК РФ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30039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8064" y="-99392"/>
            <a:ext cx="7620000" cy="778098"/>
          </a:xfrm>
        </p:spPr>
        <p:txBody>
          <a:bodyPr>
            <a:normAutofit/>
          </a:bodyPr>
          <a:lstStyle/>
          <a:p>
            <a:r>
              <a:rPr lang="ru-RU" sz="3200" dirty="0"/>
              <a:t>Описание квалификации работника</a:t>
            </a:r>
            <a:endParaRPr lang="en-US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774746"/>
              </p:ext>
            </p:extLst>
          </p:nvPr>
        </p:nvGraphicFramePr>
        <p:xfrm>
          <a:off x="59558" y="526919"/>
          <a:ext cx="8856984" cy="491830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335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5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5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700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Статья 195.1. ТК РФ (определение квалификации работника)</a:t>
                      </a:r>
                      <a:endParaRPr lang="ru-RU" sz="1600" b="1" i="0" u="none" strike="noStrike" cap="none" dirty="0">
                        <a:solidFill>
                          <a:schemeClr val="bg1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</a:rPr>
                        <a:t>Приказ Минтруда России №148н от 12 апреля 2013г. </a:t>
                      </a:r>
                      <a:r>
                        <a:rPr lang="ru-RU" sz="1600" dirty="0"/>
                        <a:t>Национальная рамка квалификаций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(</a:t>
                      </a:r>
                      <a:r>
                        <a:rPr lang="ru-RU" sz="1600" dirty="0">
                          <a:effectLst/>
                        </a:rPr>
                        <a:t>основные пути достижения уровня квалификации</a:t>
                      </a:r>
                      <a:r>
                        <a:rPr lang="ru-RU" sz="1600" u="none" strike="noStrike" cap="none" dirty="0">
                          <a:effectLst/>
                          <a:sym typeface="Arial"/>
                        </a:rPr>
                        <a:t>)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u="none" strike="noStrike" cap="none" dirty="0">
                          <a:sym typeface="Arial"/>
                        </a:rPr>
                        <a:t>Профессиональный стандарт (требования к квалификации)</a:t>
                      </a:r>
                      <a:endParaRPr lang="ru-RU" sz="1600" b="1" i="0" u="none" strike="noStrike" cap="none" dirty="0">
                        <a:solidFill>
                          <a:schemeClr val="bg1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04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опыт работы</a:t>
                      </a: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практический опыт</a:t>
                      </a: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требования к опыту практической работы</a:t>
                      </a: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174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уровень знаний</a:t>
                      </a: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strike="noStrike" cap="none" dirty="0">
                          <a:sym typeface="Arial"/>
                        </a:rPr>
                        <a:t>минимально необходимый </a:t>
                      </a:r>
                      <a:r>
                        <a:rPr lang="ru-RU" sz="1600" u="none" strike="noStrike" cap="none" dirty="0">
                          <a:sym typeface="Arial"/>
                        </a:rPr>
                        <a:t>для каждого квалификационного уровня </a:t>
                      </a:r>
                    </a:p>
                    <a:p>
                      <a:pPr marL="85725" marR="0" indent="-857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уровень образования</a:t>
                      </a:r>
                      <a:r>
                        <a:rPr lang="ru-RU" sz="1600" u="none" strike="noStrike" cap="none" baseline="0" dirty="0">
                          <a:sym typeface="Arial"/>
                        </a:rPr>
                        <a:t> и (или)</a:t>
                      </a:r>
                    </a:p>
                    <a:p>
                      <a:pPr marL="85725" marR="0" indent="-857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u="none" strike="noStrike" cap="none" baseline="0" dirty="0">
                          <a:sym typeface="Arial"/>
                        </a:rPr>
                        <a:t>состав основных и(или) дополнительных образовательных программ</a:t>
                      </a:r>
                      <a:r>
                        <a:rPr lang="ru-RU" sz="1600" u="none" strike="noStrike" cap="none" dirty="0">
                          <a:sym typeface="Arial"/>
                        </a:rPr>
                        <a:t> </a:t>
                      </a: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требования к образованию и обучению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strike="noStrike" cap="none" dirty="0">
                        <a:sym typeface="Arial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strike="noStrike" cap="none" dirty="0"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305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необходимые знания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3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уровень умений</a:t>
                      </a: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необходимые умения</a:t>
                      </a: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1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уровень профессиональных навыков </a:t>
                      </a: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C34FD-A43B-634A-9B8C-9626670F7CE8}" type="slidenum">
              <a:rPr lang="en-US" smtClean="0"/>
              <a:t>8</a:t>
            </a:fld>
            <a:endParaRPr lang="en-US"/>
          </a:p>
        </p:txBody>
      </p:sp>
      <p:sp>
        <p:nvSpPr>
          <p:cNvPr id="3" name="Овал 2"/>
          <p:cNvSpPr/>
          <p:nvPr/>
        </p:nvSpPr>
        <p:spPr>
          <a:xfrm>
            <a:off x="2267744" y="1780034"/>
            <a:ext cx="3096344" cy="22322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436096" y="2780928"/>
            <a:ext cx="76811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6204209" y="1708026"/>
            <a:ext cx="2472247" cy="2225030"/>
          </a:xfrm>
          <a:prstGeom prst="ellipse">
            <a:avLst/>
          </a:prstGeom>
          <a:noFill/>
          <a:ln>
            <a:solidFill>
              <a:srgbClr val="CC3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204209" y="3140968"/>
            <a:ext cx="30483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C00000"/>
                </a:solidFill>
              </a:rPr>
              <a:t>Требования к квалификации</a:t>
            </a:r>
          </a:p>
          <a:p>
            <a:r>
              <a:rPr lang="ru-RU" sz="1400" dirty="0">
                <a:solidFill>
                  <a:srgbClr val="C00000"/>
                </a:solidFill>
              </a:rPr>
              <a:t>                  в «узкой» </a:t>
            </a:r>
          </a:p>
          <a:p>
            <a:r>
              <a:rPr lang="ru-RU" sz="1400" dirty="0">
                <a:solidFill>
                  <a:srgbClr val="C00000"/>
                </a:solidFill>
              </a:rPr>
              <a:t>                   трактовке*</a:t>
            </a:r>
          </a:p>
        </p:txBody>
      </p:sp>
      <p:sp>
        <p:nvSpPr>
          <p:cNvPr id="12" name="Овал 11"/>
          <p:cNvSpPr/>
          <p:nvPr/>
        </p:nvSpPr>
        <p:spPr>
          <a:xfrm>
            <a:off x="5508104" y="1458362"/>
            <a:ext cx="3467473" cy="41044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5496" y="1628800"/>
            <a:ext cx="2088232" cy="38564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763688" y="5157192"/>
            <a:ext cx="4440521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49074" y="4725144"/>
            <a:ext cx="30483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другие характеристики</a:t>
            </a:r>
          </a:p>
          <a:p>
            <a:pPr algn="ctr"/>
            <a:r>
              <a:rPr lang="ru-RU" sz="1400" dirty="0">
                <a:solidFill>
                  <a:srgbClr val="00B050"/>
                </a:solidFill>
              </a:rPr>
              <a:t>Требования к квалификации в «широкой » трактовке*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496" y="5484068"/>
            <a:ext cx="84249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lvl="2"/>
            <a:r>
              <a:rPr lang="ru-RU" sz="1400" i="1" dirty="0">
                <a:solidFill>
                  <a:schemeClr val="tx2"/>
                </a:solidFill>
              </a:rPr>
              <a:t>* - в дополнение и к «широкой» и «узкой» трактовке в описание квалификации могут быть включены  специальные требования  (специальное требование к квалификации работника предполагает наличие специального права в соответствии с федеральными законами и иными НПА РФ, необходимого для выполнения работы, которое выражается в предъявлении специальных требований к квалификации работника.)</a:t>
            </a:r>
          </a:p>
        </p:txBody>
      </p:sp>
    </p:spTree>
    <p:extLst>
      <p:ext uri="{BB962C8B-B14F-4D97-AF65-F5344CB8AC3E}">
        <p14:creationId xmlns:p14="http://schemas.microsoft.com/office/powerpoint/2010/main" val="4013400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" y="22181"/>
            <a:ext cx="8457823" cy="526499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ВЫЗОВ 1. Бизнес-образование как путь достижения квалификации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7" y="548680"/>
            <a:ext cx="8415855" cy="5976664"/>
          </a:xfrm>
        </p:spPr>
        <p:txBody>
          <a:bodyPr>
            <a:noAutofit/>
          </a:bodyPr>
          <a:lstStyle/>
          <a:p>
            <a:pPr marL="285750" indent="-285750" algn="just">
              <a:spcBef>
                <a:spcPts val="0"/>
              </a:spcBef>
            </a:pPr>
            <a:endParaRPr lang="ru-RU" sz="2400" dirty="0"/>
          </a:p>
          <a:p>
            <a:pPr marL="285750" indent="-285750" algn="just">
              <a:spcBef>
                <a:spcPts val="0"/>
              </a:spcBef>
            </a:pPr>
            <a:r>
              <a:rPr lang="ru-RU" sz="2400" dirty="0"/>
              <a:t>В профессиональных стандартах (ПС), как правило, не устанавливаются специальные требования к освоению программ бизнес-образования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/>
          </a:p>
          <a:p>
            <a:pPr marL="285750" indent="-285750" algn="just">
              <a:spcBef>
                <a:spcPts val="0"/>
              </a:spcBef>
            </a:pPr>
            <a:r>
              <a:rPr lang="ru-RU" sz="2400" b="1" dirty="0"/>
              <a:t>Традиционная дифференциация в ПС: </a:t>
            </a:r>
            <a:r>
              <a:rPr lang="ru-RU" sz="2400" dirty="0"/>
              <a:t>ПК и (или) ПП, в том числе по различным направлениям управленческой деятельности</a:t>
            </a:r>
          </a:p>
          <a:p>
            <a:pPr marL="285750" indent="-285750" algn="just">
              <a:spcBef>
                <a:spcPts val="0"/>
              </a:spcBef>
            </a:pPr>
            <a:endParaRPr lang="ru-RU" sz="2400" dirty="0"/>
          </a:p>
          <a:p>
            <a:pPr marL="285750" indent="-285750" algn="just">
              <a:spcBef>
                <a:spcPts val="0"/>
              </a:spcBef>
            </a:pPr>
            <a:r>
              <a:rPr lang="ru-RU" sz="2400" dirty="0"/>
              <a:t>Программы МВА, ЕМВА (иные аналогичные программы) практически всегда отсутствуют в требованиях к образованию и обучению в ПС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/>
          </a:p>
          <a:p>
            <a:pPr marL="285750" indent="-285750" algn="just">
              <a:spcBef>
                <a:spcPts val="0"/>
              </a:spcBef>
            </a:pPr>
            <a:r>
              <a:rPr lang="ru-RU" sz="2400" dirty="0"/>
              <a:t>Национальная система квалификаций не видит бизнес-образование в качестве самостоятельного пути достижения квалификации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/>
          </a:p>
          <a:p>
            <a:pPr marL="0" indent="0" algn="just">
              <a:spcBef>
                <a:spcPts val="0"/>
              </a:spcBef>
              <a:buNone/>
            </a:pPr>
            <a:endParaRPr lang="ru-RU" sz="2400" dirty="0"/>
          </a:p>
          <a:p>
            <a:pPr marL="0" indent="0" algn="just">
              <a:spcBef>
                <a:spcPts val="0"/>
              </a:spcBef>
              <a:buNone/>
            </a:pPr>
            <a:endParaRPr lang="ru-RU" sz="2400" dirty="0"/>
          </a:p>
          <a:p>
            <a:pPr marL="285750" indent="-285750" algn="just">
              <a:spcBef>
                <a:spcPts val="0"/>
              </a:spcBef>
            </a:pPr>
            <a:endParaRPr lang="ru-RU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C34FD-A43B-634A-9B8C-9626670F7CE8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06" y="6835818"/>
            <a:ext cx="5043349" cy="170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64117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22545</TotalTime>
  <Words>2207</Words>
  <Application>Microsoft Office PowerPoint</Application>
  <PresentationFormat>Экран (4:3)</PresentationFormat>
  <Paragraphs>374</Paragraphs>
  <Slides>22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MS PGothic</vt:lpstr>
      <vt:lpstr>&amp;quot</vt:lpstr>
      <vt:lpstr>Arial</vt:lpstr>
      <vt:lpstr>Calibri</vt:lpstr>
      <vt:lpstr>Calibri Light</vt:lpstr>
      <vt:lpstr>Cambria</vt:lpstr>
      <vt:lpstr>Quattrocento Sans</vt:lpstr>
      <vt:lpstr>Times New Roman</vt:lpstr>
      <vt:lpstr>Соседство</vt:lpstr>
      <vt:lpstr> НАЦИОНАЛЬНЫЙ ИССЛЕДОВАТЕЛЬСКИЙ УНИВЕРСИТЕТ «ВЫСШАЯ ШКОЛА ЭКОНОМИКИ»  Бизнес-образование в новой национальной модели квалификаций: вызовы и решения   </vt:lpstr>
      <vt:lpstr>Национальная система квалификаций</vt:lpstr>
      <vt:lpstr>ЕРК и НРК РФ</vt:lpstr>
      <vt:lpstr>Презентация PowerPoint</vt:lpstr>
      <vt:lpstr>Презентация PowerPoint</vt:lpstr>
      <vt:lpstr>Структура  профессионального стандарта</vt:lpstr>
      <vt:lpstr>Описание квалификации работника</vt:lpstr>
      <vt:lpstr>Описание квалификации работника</vt:lpstr>
      <vt:lpstr>ВЫЗОВ 1. Бизнес-образование как путь достижения квалификации </vt:lpstr>
      <vt:lpstr>ВЫЗОВ 2. Программы бизнес-образования                                         в Национальной системе квалификации </vt:lpstr>
      <vt:lpstr>Пример ПС «Специалист по патентоведению» </vt:lpstr>
      <vt:lpstr>Презентация PowerPoint</vt:lpstr>
      <vt:lpstr>ВЫЗОВ 3. Бизнес-степени в управленческих ПС и ОТФ:           пути интеграции в Национальную систему квалификаций </vt:lpstr>
      <vt:lpstr>Презентация PowerPoint</vt:lpstr>
      <vt:lpstr>Обязательность применения профессиональных стандартов с  01.07.2016 г.</vt:lpstr>
      <vt:lpstr>Презентация PowerPoint</vt:lpstr>
      <vt:lpstr>Презентация PowerPoint</vt:lpstr>
      <vt:lpstr> ВЫЗОВ 4. Бизнес-степени в системе высшего и дополнительного профессионального образования (с 01.01.2020) </vt:lpstr>
      <vt:lpstr> ВЫЗОВ 4. Бизнес-степени в системе высшего и дополнительного профессионального образования (с 01.01.2020) </vt:lpstr>
      <vt:lpstr>  ВЫЗОВ 4. Бизнес-степени в системе высшего и дополнительного профессионального образования: пути решения  </vt:lpstr>
      <vt:lpstr>  СИСТЕМНЫЕ РЕШЕНИЯ  </vt:lpstr>
      <vt:lpstr>    Спасибо за внимание!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OPOSSUME</dc:creator>
  <cp:lastModifiedBy>Дмитрий</cp:lastModifiedBy>
  <cp:revision>857</cp:revision>
  <cp:lastPrinted>2016-11-23T12:13:03Z</cp:lastPrinted>
  <dcterms:created xsi:type="dcterms:W3CDTF">2015-12-21T18:46:44Z</dcterms:created>
  <dcterms:modified xsi:type="dcterms:W3CDTF">2018-02-27T05:38:19Z</dcterms:modified>
</cp:coreProperties>
</file>